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257" r:id="rId4"/>
    <p:sldId id="258" r:id="rId5"/>
    <p:sldId id="259" r:id="rId6"/>
    <p:sldId id="260" r:id="rId7"/>
    <p:sldId id="268" r:id="rId8"/>
    <p:sldId id="276" r:id="rId9"/>
    <p:sldId id="272" r:id="rId10"/>
    <p:sldId id="275" r:id="rId11"/>
    <p:sldId id="273" r:id="rId12"/>
    <p:sldId id="274" r:id="rId13"/>
    <p:sldId id="277" r:id="rId14"/>
    <p:sldId id="278" r:id="rId15"/>
    <p:sldId id="279" r:id="rId16"/>
    <p:sldId id="281" r:id="rId17"/>
    <p:sldId id="280" r:id="rId18"/>
    <p:sldId id="261" r:id="rId19"/>
    <p:sldId id="262" r:id="rId20"/>
    <p:sldId id="263" r:id="rId21"/>
    <p:sldId id="266" r:id="rId22"/>
    <p:sldId id="267" r:id="rId23"/>
    <p:sldId id="264" r:id="rId24"/>
    <p:sldId id="269" r:id="rId25"/>
    <p:sldId id="270" r:id="rId26"/>
    <p:sldId id="282" r:id="rId27"/>
    <p:sldId id="283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DE957-393F-480E-A25A-7BCA225F3647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20326-FE01-40ED-BE94-EFA0DC53AD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92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20326-FE01-40ED-BE94-EFA0DC53ADD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1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97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3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41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19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82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25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54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98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47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7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7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1E59-1B7D-428D-865D-12F51A4758D2}" type="datetimeFigureOut">
              <a:rPr lang="en-AU" smtClean="0"/>
              <a:t>17/10/2016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D470-9581-45FE-B92F-24076DC27C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07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1081029-overview?pa=OlZYkgbWAT3O4lDKqXX3OaCGDwbiAf7fcQ/JkCX4g%2BykGE7Y2d2/wr9UhCzIwYv1B%2Bv2seS3dgnr4wPpIJsnjuN5lPYw/tQ7Z8WOOzpssmw%3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Screen Shot 2014-12-12 at 5.0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19516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GROUP AND INDIVIDUAL LEARNING: BDS 4 EXAM PREP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3835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Oral Manifestations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err="1"/>
              <a:t>Sjögren</a:t>
            </a:r>
            <a:r>
              <a:rPr lang="en-AU" dirty="0"/>
              <a:t> </a:t>
            </a:r>
            <a:r>
              <a:rPr lang="en-AU" dirty="0" smtClean="0"/>
              <a:t>syndrome: </a:t>
            </a:r>
            <a:r>
              <a:rPr lang="en-AU" dirty="0"/>
              <a:t>saliva can be thick, ropey, </a:t>
            </a:r>
            <a:r>
              <a:rPr lang="en-AU" dirty="0" smtClean="0"/>
              <a:t>or absent. Mucosal </a:t>
            </a:r>
            <a:r>
              <a:rPr lang="en-AU" dirty="0"/>
              <a:t>changes </a:t>
            </a:r>
            <a:r>
              <a:rPr lang="en-AU" dirty="0" smtClean="0"/>
              <a:t>: Dry</a:t>
            </a:r>
            <a:r>
              <a:rPr lang="en-AU" dirty="0"/>
              <a:t>, red, and wrinkled mucosa and a </a:t>
            </a:r>
            <a:r>
              <a:rPr lang="en-AU" dirty="0" smtClean="0"/>
              <a:t>cobblestone like </a:t>
            </a:r>
            <a:r>
              <a:rPr lang="en-AU" dirty="0"/>
              <a:t>appearance of the </a:t>
            </a:r>
            <a:r>
              <a:rPr lang="en-AU" dirty="0" smtClean="0"/>
              <a:t>tongue</a:t>
            </a:r>
            <a:r>
              <a:rPr lang="en-AU" dirty="0"/>
              <a:t>(</a:t>
            </a:r>
            <a:r>
              <a:rPr lang="en-AU" dirty="0" smtClean="0"/>
              <a:t> papilla atrophy ) Candidiasis and Increased incidence </a:t>
            </a:r>
            <a:r>
              <a:rPr lang="en-AU" dirty="0"/>
              <a:t>of dental caries is also seen in </a:t>
            </a:r>
            <a:r>
              <a:rPr lang="en-AU" dirty="0" smtClean="0"/>
              <a:t>SS</a:t>
            </a:r>
          </a:p>
          <a:p>
            <a:r>
              <a:rPr lang="en-AU" dirty="0" smtClean="0"/>
              <a:t>Diabetes: </a:t>
            </a:r>
          </a:p>
          <a:p>
            <a:pPr lvl="1"/>
            <a:r>
              <a:rPr lang="en-AU" dirty="0" smtClean="0"/>
              <a:t>Mucosal </a:t>
            </a:r>
            <a:r>
              <a:rPr lang="en-AU" dirty="0"/>
              <a:t>manifestations </a:t>
            </a:r>
            <a:r>
              <a:rPr lang="en-AU" dirty="0" smtClean="0"/>
              <a:t>:fissured </a:t>
            </a:r>
            <a:r>
              <a:rPr lang="en-AU" dirty="0"/>
              <a:t>tongue, benign migratory glossitis, coated tongue, irritation fibroma, traumatic ulcers, and recurrent </a:t>
            </a:r>
            <a:r>
              <a:rPr lang="en-AU" dirty="0" err="1" smtClean="0"/>
              <a:t>aphthous</a:t>
            </a:r>
            <a:r>
              <a:rPr lang="en-AU" baseline="30000" dirty="0"/>
              <a:t>  </a:t>
            </a:r>
            <a:r>
              <a:rPr lang="en-AU" dirty="0" smtClean="0"/>
              <a:t>ulcers</a:t>
            </a:r>
          </a:p>
          <a:p>
            <a:pPr lvl="1"/>
            <a:r>
              <a:rPr lang="en-AU" dirty="0"/>
              <a:t>S</a:t>
            </a:r>
            <a:r>
              <a:rPr lang="en-AU" dirty="0" smtClean="0"/>
              <a:t>alivary </a:t>
            </a:r>
            <a:r>
              <a:rPr lang="en-AU" dirty="0"/>
              <a:t>dysfunction, with or without signs of salivary gland enlargement, burning mouth syndrome, and taste disturbances are also common in diabetes, likely owing to secondary </a:t>
            </a:r>
            <a:r>
              <a:rPr lang="en-AU" dirty="0" smtClean="0"/>
              <a:t>neuropathy.</a:t>
            </a:r>
            <a:endParaRPr lang="en-AU" baseline="30000" dirty="0"/>
          </a:p>
          <a:p>
            <a:pPr lvl="1"/>
            <a:r>
              <a:rPr lang="en-AU" dirty="0" smtClean="0"/>
              <a:t>Diabetic </a:t>
            </a:r>
            <a:r>
              <a:rPr lang="en-AU" dirty="0"/>
              <a:t>individuals are also at an increased risk for oral fungal infections, specifically candidiasis</a:t>
            </a:r>
            <a:r>
              <a:rPr lang="en-AU" dirty="0" smtClean="0"/>
              <a:t>.</a:t>
            </a:r>
            <a:endParaRPr lang="en-AU" baseline="30000" dirty="0" smtClean="0"/>
          </a:p>
          <a:p>
            <a:pPr lvl="1"/>
            <a:r>
              <a:rPr lang="en-AU" dirty="0" smtClean="0"/>
              <a:t>Dental </a:t>
            </a:r>
            <a:r>
              <a:rPr lang="en-AU" dirty="0"/>
              <a:t>caries, periodontitis, and gingivitis are also more common in persons with diabetes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7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en-AU" dirty="0" smtClean="0"/>
              <a:t>Fixed Prosthodontics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820472" cy="5373216"/>
          </a:xfrm>
        </p:spPr>
        <p:txBody>
          <a:bodyPr>
            <a:normAutofit fontScale="32500" lnSpcReduction="20000"/>
          </a:bodyPr>
          <a:lstStyle/>
          <a:p>
            <a:r>
              <a:rPr lang="en-AU" sz="4900" dirty="0" smtClean="0"/>
              <a:t>Case Selection : Discuss Fixed Prosthodontics as a treatment </a:t>
            </a:r>
            <a:r>
              <a:rPr lang="en-AU" sz="4900" u="sng" dirty="0" smtClean="0"/>
              <a:t>option</a:t>
            </a:r>
            <a:r>
              <a:rPr lang="en-AU" sz="4900" dirty="0" smtClean="0"/>
              <a:t> but focus on the risks of failure ( e.g. why it may not always be the best treatment option in the provided case)</a:t>
            </a:r>
          </a:p>
          <a:p>
            <a:pPr algn="l"/>
            <a:r>
              <a:rPr lang="en-AU" sz="4900" dirty="0" smtClean="0"/>
              <a:t>Crowns </a:t>
            </a:r>
            <a:endParaRPr lang="en-AU" sz="4900" dirty="0"/>
          </a:p>
          <a:p>
            <a:pPr lvl="2" algn="l"/>
            <a:r>
              <a:rPr lang="en-AU" sz="4300" dirty="0"/>
              <a:t>Patient</a:t>
            </a:r>
          </a:p>
          <a:p>
            <a:pPr lvl="3" algn="l"/>
            <a:r>
              <a:rPr lang="en-AU" sz="4300" dirty="0"/>
              <a:t>General health </a:t>
            </a:r>
          </a:p>
          <a:p>
            <a:pPr lvl="3" algn="l"/>
            <a:r>
              <a:rPr lang="en-AU" sz="4300" dirty="0"/>
              <a:t>Causes of dry mouth, poor oral hygiene, likely causes of failure</a:t>
            </a:r>
          </a:p>
          <a:p>
            <a:pPr lvl="2" algn="l"/>
            <a:r>
              <a:rPr lang="en-AU" sz="4300" dirty="0"/>
              <a:t>Mouth </a:t>
            </a:r>
          </a:p>
          <a:p>
            <a:pPr lvl="3" algn="l"/>
            <a:r>
              <a:rPr lang="en-AU" sz="4300" dirty="0"/>
              <a:t>Oral hygiene</a:t>
            </a:r>
          </a:p>
          <a:p>
            <a:pPr lvl="3" algn="l"/>
            <a:r>
              <a:rPr lang="en-AU" sz="4300" dirty="0"/>
              <a:t>Opposing restorations</a:t>
            </a:r>
          </a:p>
          <a:p>
            <a:pPr lvl="3" algn="l"/>
            <a:r>
              <a:rPr lang="en-AU" sz="4300" dirty="0"/>
              <a:t>General occlusal scheme</a:t>
            </a:r>
          </a:p>
          <a:p>
            <a:pPr lvl="3" algn="l"/>
            <a:r>
              <a:rPr lang="en-AU" sz="4300" dirty="0"/>
              <a:t>CR and CO </a:t>
            </a:r>
          </a:p>
          <a:p>
            <a:pPr lvl="3" algn="l"/>
            <a:r>
              <a:rPr lang="en-AU" sz="4300" dirty="0"/>
              <a:t>Number of remaining teeth </a:t>
            </a:r>
          </a:p>
          <a:p>
            <a:pPr lvl="3" algn="l"/>
            <a:r>
              <a:rPr lang="en-AU" sz="4300" dirty="0"/>
              <a:t>Types and sizes </a:t>
            </a:r>
          </a:p>
          <a:p>
            <a:pPr lvl="3" algn="l"/>
            <a:r>
              <a:rPr lang="en-AU" sz="4300" dirty="0"/>
              <a:t>Bruxism</a:t>
            </a:r>
          </a:p>
          <a:p>
            <a:pPr lvl="3" algn="l"/>
            <a:r>
              <a:rPr lang="en-AU" sz="4300" dirty="0"/>
              <a:t>Wear patterns </a:t>
            </a:r>
          </a:p>
          <a:p>
            <a:pPr lvl="2" algn="l"/>
            <a:r>
              <a:rPr lang="en-AU" sz="4300" dirty="0"/>
              <a:t>Tooth </a:t>
            </a:r>
          </a:p>
          <a:p>
            <a:pPr lvl="3" algn="l"/>
            <a:r>
              <a:rPr lang="en-AU" sz="4300" dirty="0"/>
              <a:t>Amount of tooth structure remaining </a:t>
            </a:r>
          </a:p>
          <a:p>
            <a:pPr lvl="3" algn="l"/>
            <a:r>
              <a:rPr lang="en-AU" sz="4300" dirty="0" err="1"/>
              <a:t>Perio</a:t>
            </a:r>
            <a:r>
              <a:rPr lang="en-AU" sz="4300" dirty="0"/>
              <a:t> status</a:t>
            </a:r>
          </a:p>
          <a:p>
            <a:pPr lvl="3" algn="l"/>
            <a:r>
              <a:rPr lang="en-AU" sz="4300" dirty="0"/>
              <a:t>Endo status	</a:t>
            </a:r>
          </a:p>
          <a:p>
            <a:pPr lvl="4" algn="l"/>
            <a:r>
              <a:rPr lang="en-AU" sz="4300" dirty="0"/>
              <a:t>RCT or no RCT</a:t>
            </a:r>
          </a:p>
          <a:p>
            <a:pPr lvl="3" algn="l"/>
            <a:r>
              <a:rPr lang="en-AU" sz="4300" dirty="0"/>
              <a:t>Crown-root ration </a:t>
            </a:r>
          </a:p>
          <a:p>
            <a:pPr lvl="3" algn="l"/>
            <a:r>
              <a:rPr lang="en-AU" sz="4300" dirty="0"/>
              <a:t>Restorative status </a:t>
            </a:r>
          </a:p>
          <a:p>
            <a:pPr lvl="4" algn="l"/>
            <a:r>
              <a:rPr lang="en-AU" sz="3500" dirty="0"/>
              <a:t>Type</a:t>
            </a:r>
          </a:p>
          <a:p>
            <a:pPr lvl="4" algn="l"/>
            <a:r>
              <a:rPr lang="en-AU" sz="3500" dirty="0"/>
              <a:t>Size </a:t>
            </a:r>
          </a:p>
          <a:p>
            <a:pPr lvl="4" algn="l"/>
            <a:r>
              <a:rPr lang="en-AU" sz="3500" dirty="0"/>
              <a:t>Material </a:t>
            </a:r>
          </a:p>
          <a:p>
            <a:pPr algn="l"/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0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0" y="1196752"/>
            <a:ext cx="8928992" cy="521744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Mrs Black presents to you for dental treatment with a </a:t>
            </a:r>
            <a:r>
              <a:rPr lang="en-AU" dirty="0" smtClean="0"/>
              <a:t>chief </a:t>
            </a:r>
            <a:r>
              <a:rPr lang="en-AU" dirty="0"/>
              <a:t>complaint of loose upper </a:t>
            </a:r>
            <a:r>
              <a:rPr lang="en-AU" dirty="0" smtClean="0"/>
              <a:t>denture</a:t>
            </a:r>
            <a:r>
              <a:rPr lang="en-AU" dirty="0"/>
              <a:t>. She is 64 year old lady who has mild asthma and </a:t>
            </a:r>
            <a:r>
              <a:rPr lang="en-AU" dirty="0" smtClean="0"/>
              <a:t>osteoarthritis</a:t>
            </a:r>
            <a:r>
              <a:rPr lang="en-AU" dirty="0"/>
              <a:t>. She carries a </a:t>
            </a:r>
            <a:r>
              <a:rPr lang="en-AU" dirty="0" smtClean="0"/>
              <a:t>Ventolin </a:t>
            </a:r>
            <a:r>
              <a:rPr lang="en-AU" dirty="0"/>
              <a:t>puffer, takes Zantac for </a:t>
            </a:r>
            <a:r>
              <a:rPr lang="en-AU" dirty="0" smtClean="0"/>
              <a:t>a peptic </a:t>
            </a:r>
            <a:r>
              <a:rPr lang="en-AU" dirty="0"/>
              <a:t>ulcer and is on </a:t>
            </a:r>
            <a:r>
              <a:rPr lang="en-AU" dirty="0" smtClean="0"/>
              <a:t>hormone </a:t>
            </a:r>
            <a:r>
              <a:rPr lang="en-AU" dirty="0"/>
              <a:t>replacement therapy and </a:t>
            </a:r>
            <a:r>
              <a:rPr lang="en-AU" dirty="0" smtClean="0"/>
              <a:t>calcium</a:t>
            </a:r>
            <a:r>
              <a:rPr lang="en-AU" dirty="0"/>
              <a:t>. </a:t>
            </a:r>
            <a:r>
              <a:rPr lang="en-AU" dirty="0" smtClean="0"/>
              <a:t>Her </a:t>
            </a:r>
            <a:r>
              <a:rPr lang="en-AU" dirty="0"/>
              <a:t>8 year old </a:t>
            </a:r>
            <a:r>
              <a:rPr lang="en-AU" dirty="0" smtClean="0"/>
              <a:t> acrylic </a:t>
            </a:r>
            <a:r>
              <a:rPr lang="en-AU" dirty="0"/>
              <a:t>partial upper denture has fractured several times </a:t>
            </a:r>
            <a:r>
              <a:rPr lang="en-AU" dirty="0" smtClean="0"/>
              <a:t>across </a:t>
            </a:r>
            <a:r>
              <a:rPr lang="en-AU" dirty="0"/>
              <a:t>the palate </a:t>
            </a:r>
            <a:r>
              <a:rPr lang="en-AU" dirty="0" smtClean="0"/>
              <a:t>and </a:t>
            </a:r>
            <a:r>
              <a:rPr lang="en-AU" dirty="0"/>
              <a:t>been successfully </a:t>
            </a:r>
            <a:r>
              <a:rPr lang="en-AU" dirty="0" smtClean="0"/>
              <a:t>repaired. She </a:t>
            </a:r>
            <a:r>
              <a:rPr lang="en-AU" dirty="0"/>
              <a:t>has the following teeth: </a:t>
            </a:r>
          </a:p>
          <a:p>
            <a:r>
              <a:rPr lang="en-AU" dirty="0" smtClean="0"/>
              <a:t>Upper  7 </a:t>
            </a:r>
            <a:r>
              <a:rPr lang="en-AU" dirty="0"/>
              <a:t>5 </a:t>
            </a:r>
            <a:r>
              <a:rPr lang="en-AU" dirty="0" smtClean="0"/>
              <a:t>3 1 </a:t>
            </a:r>
            <a:r>
              <a:rPr lang="en-AU" dirty="0"/>
              <a:t>1 2 3 </a:t>
            </a:r>
          </a:p>
          <a:p>
            <a:r>
              <a:rPr lang="en-AU" dirty="0" smtClean="0"/>
              <a:t>Lower 8 6 5 </a:t>
            </a:r>
            <a:r>
              <a:rPr lang="en-AU" dirty="0"/>
              <a:t>4 3 2 1 1 2 3 4 5 7 </a:t>
            </a:r>
          </a:p>
          <a:p>
            <a:r>
              <a:rPr lang="en-AU" dirty="0"/>
              <a:t>She has generalised 4 mm periodontal pockets with some </a:t>
            </a:r>
            <a:r>
              <a:rPr lang="en-AU" dirty="0" smtClean="0"/>
              <a:t>bleeding </a:t>
            </a:r>
            <a:r>
              <a:rPr lang="en-AU" dirty="0"/>
              <a:t>on probing. </a:t>
            </a:r>
          </a:p>
          <a:p>
            <a:r>
              <a:rPr lang="en-AU" dirty="0"/>
              <a:t>Tooth 15 is by comparison to other teeth, quite grey and </a:t>
            </a:r>
            <a:r>
              <a:rPr lang="en-AU" dirty="0" smtClean="0"/>
              <a:t>restored </a:t>
            </a:r>
            <a:r>
              <a:rPr lang="en-AU" dirty="0"/>
              <a:t>with an MOD amalgam </a:t>
            </a:r>
            <a:r>
              <a:rPr lang="en-AU" dirty="0" smtClean="0"/>
              <a:t>which </a:t>
            </a:r>
            <a:r>
              <a:rPr lang="en-AU" dirty="0"/>
              <a:t>also replaces the palatal cusp. All posterior teeth are </a:t>
            </a:r>
            <a:r>
              <a:rPr lang="en-AU" dirty="0" smtClean="0"/>
              <a:t>restored</a:t>
            </a:r>
            <a:r>
              <a:rPr lang="en-AU" dirty="0"/>
              <a:t>, as are the anterior </a:t>
            </a:r>
            <a:r>
              <a:rPr lang="en-AU" dirty="0" smtClean="0"/>
              <a:t>teeth</a:t>
            </a:r>
            <a:r>
              <a:rPr lang="en-AU" dirty="0"/>
              <a:t>, which also show considerable incisal </a:t>
            </a:r>
            <a:r>
              <a:rPr lang="en-AU" dirty="0" smtClean="0"/>
              <a:t>wear</a:t>
            </a:r>
            <a:endParaRPr lang="en-AU" dirty="0"/>
          </a:p>
          <a:p>
            <a:r>
              <a:rPr lang="en-AU" dirty="0"/>
              <a:t>There is shallow non carious tooth </a:t>
            </a:r>
            <a:r>
              <a:rPr lang="en-AU" dirty="0" smtClean="0"/>
              <a:t>tissue </a:t>
            </a:r>
            <a:r>
              <a:rPr lang="en-AU" dirty="0"/>
              <a:t>loss at the buccal cervical of most teeth, in </a:t>
            </a:r>
            <a:r>
              <a:rPr lang="en-AU" dirty="0" smtClean="0"/>
              <a:t>particular </a:t>
            </a:r>
            <a:r>
              <a:rPr lang="en-AU" dirty="0"/>
              <a:t>the lower premolars; these </a:t>
            </a:r>
            <a:r>
              <a:rPr lang="en-AU" dirty="0" smtClean="0"/>
              <a:t>teeth </a:t>
            </a:r>
            <a:r>
              <a:rPr lang="en-AU" dirty="0"/>
              <a:t>are not sensitive to touching with a probe.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5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1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Mr David Roberts is a 65-year old man who presents with a </a:t>
            </a:r>
            <a:r>
              <a:rPr lang="en-AU" u="sng" dirty="0"/>
              <a:t>failed two unit PBM cantilever bridge with a crown on 22 supporting 21 </a:t>
            </a:r>
            <a:r>
              <a:rPr lang="en-AU" u="sng" dirty="0" err="1"/>
              <a:t>pontic</a:t>
            </a:r>
            <a:r>
              <a:rPr lang="en-AU" dirty="0"/>
              <a:t>. The bridge is three years old, but one year ago the </a:t>
            </a:r>
            <a:r>
              <a:rPr lang="en-AU" u="sng" dirty="0"/>
              <a:t>22 crown fractured </a:t>
            </a:r>
            <a:r>
              <a:rPr lang="en-AU" dirty="0"/>
              <a:t>off at the </a:t>
            </a:r>
            <a:r>
              <a:rPr lang="en-AU" u="sng" dirty="0" err="1"/>
              <a:t>cementoenamel</a:t>
            </a:r>
            <a:r>
              <a:rPr lang="en-AU" u="sng" dirty="0"/>
              <a:t> junction</a:t>
            </a:r>
            <a:r>
              <a:rPr lang="en-AU" dirty="0"/>
              <a:t>. Repair was attempted by </a:t>
            </a:r>
            <a:r>
              <a:rPr lang="en-AU" u="sng" dirty="0"/>
              <a:t>cementing a titanium </a:t>
            </a:r>
            <a:r>
              <a:rPr lang="en-AU" u="sng" dirty="0" err="1"/>
              <a:t>Parapost</a:t>
            </a:r>
            <a:r>
              <a:rPr lang="en-AU" dirty="0"/>
              <a:t> in the root canal and re-attaching the </a:t>
            </a:r>
            <a:r>
              <a:rPr lang="en-AU" u="sng" dirty="0"/>
              <a:t>22 bridge retainer with </a:t>
            </a:r>
            <a:r>
              <a:rPr lang="en-AU" u="sng" dirty="0" err="1"/>
              <a:t>Luxacore</a:t>
            </a:r>
            <a:r>
              <a:rPr lang="en-AU" u="sng" dirty="0"/>
              <a:t> composite resin</a:t>
            </a:r>
            <a:r>
              <a:rPr lang="en-AU" dirty="0"/>
              <a:t>. This repair has now failed and Mr Roberts is very upset as he says he was told the bridge would last 10 years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 err="1" smtClean="0"/>
              <a:t>MHx</a:t>
            </a:r>
            <a:r>
              <a:rPr lang="en-AU" dirty="0" smtClean="0"/>
              <a:t> Clear and Oral hygiene is good. </a:t>
            </a:r>
            <a:r>
              <a:rPr lang="en-AU" dirty="0"/>
              <a:t>The OPG and periapical </a:t>
            </a:r>
            <a:r>
              <a:rPr lang="en-AU" dirty="0" smtClean="0"/>
              <a:t>film was </a:t>
            </a:r>
            <a:r>
              <a:rPr lang="en-AU" dirty="0"/>
              <a:t>taken one year ago after the first repair. Photos </a:t>
            </a:r>
            <a:r>
              <a:rPr lang="en-AU" dirty="0" smtClean="0"/>
              <a:t>1 </a:t>
            </a:r>
            <a:r>
              <a:rPr lang="en-AU" dirty="0" smtClean="0"/>
              <a:t>show </a:t>
            </a:r>
            <a:r>
              <a:rPr lang="en-AU" dirty="0"/>
              <a:t>the failed bridge and the appearance of the 22 and the edentulous ridge.</a:t>
            </a:r>
          </a:p>
          <a:p>
            <a:r>
              <a:rPr lang="en-AU" dirty="0" smtClean="0"/>
              <a:t>David </a:t>
            </a:r>
            <a:r>
              <a:rPr lang="en-AU" dirty="0"/>
              <a:t>asks you to examine all his teeth and ‘fix them up’ so that he has no more problems in the foreseeable future. The only difficulty relates to a time constraint, as David is going to Europe at the end of the week for 3 weeks and requests that priority be given to the 21, 22 area.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14822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4306"/>
            <a:ext cx="8229600" cy="4157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80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Think about treatment options for this patient </a:t>
            </a:r>
            <a:endParaRPr lang="en-A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525075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312368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07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Treatment Decisions and 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Extract 22 or Keep 22- consider prognosis </a:t>
            </a:r>
          </a:p>
          <a:p>
            <a:pPr lvl="1"/>
            <a:r>
              <a:rPr lang="en-AU" dirty="0" smtClean="0"/>
              <a:t>When will you extract 22 ?</a:t>
            </a:r>
          </a:p>
          <a:p>
            <a:r>
              <a:rPr lang="en-AU" dirty="0" smtClean="0"/>
              <a:t>Choice of replacement</a:t>
            </a:r>
          </a:p>
          <a:p>
            <a:pPr lvl="1"/>
            <a:r>
              <a:rPr lang="en-AU" dirty="0" smtClean="0"/>
              <a:t>Short-term </a:t>
            </a:r>
          </a:p>
          <a:p>
            <a:pPr lvl="2"/>
            <a:r>
              <a:rPr lang="en-AU" dirty="0" smtClean="0"/>
              <a:t>He is leaving in less than a week </a:t>
            </a:r>
          </a:p>
          <a:p>
            <a:pPr lvl="2"/>
            <a:r>
              <a:rPr lang="en-AU" dirty="0" smtClean="0"/>
              <a:t> Consider interim solution ( Post core and crown have been retrieved in one piece) </a:t>
            </a:r>
          </a:p>
          <a:p>
            <a:pPr lvl="2"/>
            <a:r>
              <a:rPr lang="en-AU" dirty="0" smtClean="0"/>
              <a:t>Temporise and leave but explain poor prognosis and temporary nature </a:t>
            </a:r>
          </a:p>
          <a:p>
            <a:pPr lvl="1"/>
            <a:r>
              <a:rPr lang="en-AU" dirty="0" smtClean="0"/>
              <a:t>Long- term </a:t>
            </a:r>
          </a:p>
          <a:p>
            <a:pPr lvl="2"/>
            <a:r>
              <a:rPr lang="en-AU" dirty="0" smtClean="0"/>
              <a:t>Options include- Implants , RPD( acrylic vs chrome), Cast post core ( once again think about the prognosis), Leave </a:t>
            </a:r>
          </a:p>
          <a:p>
            <a:pPr lvl="1"/>
            <a:r>
              <a:rPr lang="en-AU" dirty="0" smtClean="0"/>
              <a:t>Consider patient expectations</a:t>
            </a:r>
          </a:p>
          <a:p>
            <a:pPr marL="457200" lvl="1" indent="0">
              <a:buNone/>
            </a:pPr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4844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Features: Photograph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Type of picture: E/O, I/O, Frontal, Profile</a:t>
            </a:r>
          </a:p>
          <a:p>
            <a:r>
              <a:rPr lang="en-AU" dirty="0" smtClean="0"/>
              <a:t>Overall picture:</a:t>
            </a:r>
          </a:p>
          <a:p>
            <a:pPr lvl="1"/>
            <a:r>
              <a:rPr lang="en-AU" dirty="0" smtClean="0"/>
              <a:t>Soft tissues </a:t>
            </a:r>
          </a:p>
          <a:p>
            <a:pPr lvl="1"/>
            <a:r>
              <a:rPr lang="en-AU" dirty="0" smtClean="0"/>
              <a:t>Face shape</a:t>
            </a:r>
          </a:p>
          <a:p>
            <a:pPr lvl="1"/>
            <a:r>
              <a:rPr lang="en-AU" dirty="0" smtClean="0"/>
              <a:t>Symmetry </a:t>
            </a:r>
          </a:p>
          <a:p>
            <a:pPr lvl="1"/>
            <a:r>
              <a:rPr lang="en-AU" dirty="0" smtClean="0"/>
              <a:t>Proportions: increased or reduced lower facial height</a:t>
            </a:r>
          </a:p>
          <a:p>
            <a:pPr lvl="1"/>
            <a:r>
              <a:rPr lang="en-AU" dirty="0" smtClean="0"/>
              <a:t>Gingival health- usual shit </a:t>
            </a:r>
          </a:p>
          <a:p>
            <a:r>
              <a:rPr lang="en-AU" dirty="0" smtClean="0"/>
              <a:t>Teeth: </a:t>
            </a:r>
            <a:endParaRPr lang="en-AU" dirty="0" smtClean="0"/>
          </a:p>
          <a:p>
            <a:pPr lvl="1"/>
            <a:r>
              <a:rPr lang="en-AU" dirty="0" smtClean="0"/>
              <a:t>Teeth present (Obvious restorations)</a:t>
            </a:r>
            <a:endParaRPr lang="en-AU" dirty="0" smtClean="0"/>
          </a:p>
          <a:p>
            <a:pPr lvl="1"/>
            <a:r>
              <a:rPr lang="en-AU" dirty="0" smtClean="0"/>
              <a:t>Occlusal scheme</a:t>
            </a:r>
          </a:p>
          <a:p>
            <a:pPr lvl="1"/>
            <a:r>
              <a:rPr lang="en-AU" dirty="0" smtClean="0"/>
              <a:t>Obvious disease: Caries, wear, recession (note site),  suppuration, obvious furcation </a:t>
            </a:r>
            <a:r>
              <a:rPr lang="en-AU" dirty="0" smtClean="0"/>
              <a:t>involvement, draining sinuses</a:t>
            </a:r>
            <a:endParaRPr lang="en-AU" dirty="0" smtClean="0"/>
          </a:p>
          <a:p>
            <a:pPr lvl="1"/>
            <a:r>
              <a:rPr lang="en-AU" dirty="0" smtClean="0"/>
              <a:t>Misalignment </a:t>
            </a:r>
          </a:p>
          <a:p>
            <a:pPr lvl="1"/>
            <a:r>
              <a:rPr lang="en-AU" dirty="0" smtClean="0"/>
              <a:t>Discolouration 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816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Follow Up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Aetiology or Differential diagnosis</a:t>
            </a:r>
          </a:p>
          <a:p>
            <a:pPr lvl="1"/>
            <a:r>
              <a:rPr lang="en-AU" dirty="0" smtClean="0"/>
              <a:t>Discolouration </a:t>
            </a:r>
          </a:p>
          <a:p>
            <a:pPr lvl="1"/>
            <a:r>
              <a:rPr lang="en-AU" dirty="0" smtClean="0"/>
              <a:t>Broken tooth/ filling </a:t>
            </a:r>
          </a:p>
          <a:p>
            <a:pPr lvl="1"/>
            <a:r>
              <a:rPr lang="en-AU" dirty="0" smtClean="0"/>
              <a:t>Pain </a:t>
            </a:r>
          </a:p>
          <a:p>
            <a:pPr lvl="1"/>
            <a:r>
              <a:rPr lang="en-AU" dirty="0" smtClean="0"/>
              <a:t>Oral Pathology ( although this didn’t really come up last year) </a:t>
            </a:r>
          </a:p>
          <a:p>
            <a:pPr lvl="1"/>
            <a:r>
              <a:rPr lang="en-AU" dirty="0" smtClean="0"/>
              <a:t>Trauma ( avulsion vs intrusion) </a:t>
            </a:r>
          </a:p>
          <a:p>
            <a:r>
              <a:rPr lang="en-AU" dirty="0" smtClean="0"/>
              <a:t>Further tests </a:t>
            </a:r>
          </a:p>
          <a:p>
            <a:pPr lvl="1"/>
            <a:r>
              <a:rPr lang="en-AU" dirty="0" smtClean="0"/>
              <a:t>Pulp test</a:t>
            </a:r>
          </a:p>
          <a:p>
            <a:pPr lvl="1"/>
            <a:r>
              <a:rPr lang="en-AU" dirty="0" smtClean="0"/>
              <a:t>Percussion/ Palpation</a:t>
            </a:r>
            <a:endParaRPr lang="en-AU" dirty="0" smtClean="0"/>
          </a:p>
          <a:p>
            <a:pPr lvl="1"/>
            <a:r>
              <a:rPr lang="en-AU" dirty="0" smtClean="0"/>
              <a:t>Probing </a:t>
            </a:r>
            <a:r>
              <a:rPr lang="en-AU" dirty="0" smtClean="0"/>
              <a:t>/ Mobility / </a:t>
            </a:r>
            <a:r>
              <a:rPr lang="en-AU" dirty="0" err="1" smtClean="0"/>
              <a:t>Furc</a:t>
            </a:r>
            <a:r>
              <a:rPr lang="en-AU" dirty="0"/>
              <a:t> </a:t>
            </a:r>
            <a:r>
              <a:rPr lang="en-AU" dirty="0" smtClean="0"/>
              <a:t>involvements</a:t>
            </a:r>
            <a:endParaRPr lang="en-AU" dirty="0" smtClean="0"/>
          </a:p>
          <a:p>
            <a:pPr lvl="1"/>
            <a:r>
              <a:rPr lang="en-AU" dirty="0" err="1" smtClean="0"/>
              <a:t>Fract</a:t>
            </a:r>
            <a:r>
              <a:rPr lang="en-AU" dirty="0" smtClean="0"/>
              <a:t> finder</a:t>
            </a:r>
          </a:p>
          <a:p>
            <a:pPr lvl="1"/>
            <a:r>
              <a:rPr lang="en-AU" dirty="0" smtClean="0"/>
              <a:t>PA</a:t>
            </a:r>
          </a:p>
          <a:p>
            <a:pPr lvl="1"/>
            <a:r>
              <a:rPr lang="en-AU" dirty="0" smtClean="0"/>
              <a:t>OPG</a:t>
            </a:r>
          </a:p>
          <a:p>
            <a:pPr lvl="1"/>
            <a:r>
              <a:rPr lang="en-AU" dirty="0" err="1" smtClean="0"/>
              <a:t>Transillumination</a:t>
            </a:r>
            <a:endParaRPr lang="en-AU" dirty="0" smtClean="0"/>
          </a:p>
          <a:p>
            <a:pPr lvl="1"/>
            <a:r>
              <a:rPr lang="en-AU" dirty="0" smtClean="0"/>
              <a:t>LA</a:t>
            </a:r>
          </a:p>
          <a:p>
            <a:pPr lvl="1"/>
            <a:r>
              <a:rPr lang="en-AU" dirty="0" smtClean="0"/>
              <a:t>Test cavity</a:t>
            </a:r>
          </a:p>
          <a:p>
            <a:pPr lvl="1"/>
            <a:r>
              <a:rPr lang="en-AU" dirty="0" smtClean="0"/>
              <a:t>Occlusion!!</a:t>
            </a:r>
            <a:endParaRPr lang="en-AU" dirty="0" smtClean="0"/>
          </a:p>
          <a:p>
            <a:pPr lvl="1"/>
            <a:r>
              <a:rPr lang="en-AU" dirty="0" smtClean="0"/>
              <a:t>Think about the order in which you write it  and what is most important  ( but because its not MCQ you could technically write all the ones that are not too ridiculous) 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  <a:p>
            <a:pPr marL="457200" lvl="1" indent="0">
              <a:buNone/>
            </a:pPr>
            <a:endParaRPr lang="en-AU" dirty="0" smtClean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236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44001" cy="574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8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Radiographs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OPG</a:t>
            </a:r>
          </a:p>
          <a:p>
            <a:pPr lvl="1"/>
            <a:r>
              <a:rPr lang="en-AU" dirty="0" smtClean="0"/>
              <a:t>Comment on quality of R/G!!</a:t>
            </a:r>
            <a:endParaRPr lang="en-AU" dirty="0" smtClean="0"/>
          </a:p>
          <a:p>
            <a:pPr lvl="1"/>
            <a:r>
              <a:rPr lang="en-AU" dirty="0" smtClean="0"/>
              <a:t>E/O: TMJ, oropharyngeal spaces, calcifications</a:t>
            </a:r>
          </a:p>
          <a:p>
            <a:pPr lvl="1"/>
            <a:r>
              <a:rPr lang="en-AU" dirty="0" smtClean="0"/>
              <a:t>Any obvious bony pathology </a:t>
            </a:r>
          </a:p>
          <a:p>
            <a:pPr lvl="1"/>
            <a:r>
              <a:rPr lang="en-AU" dirty="0" smtClean="0"/>
              <a:t>Bone levels- Horizontal and vertical</a:t>
            </a:r>
          </a:p>
          <a:p>
            <a:pPr lvl="1"/>
            <a:r>
              <a:rPr lang="en-AU" dirty="0" smtClean="0"/>
              <a:t>Teeth:</a:t>
            </a:r>
          </a:p>
          <a:p>
            <a:pPr lvl="2"/>
            <a:r>
              <a:rPr lang="en-AU" dirty="0" smtClean="0"/>
              <a:t>Obvious caries</a:t>
            </a:r>
          </a:p>
          <a:p>
            <a:pPr lvl="2"/>
            <a:r>
              <a:rPr lang="en-AU" dirty="0" smtClean="0"/>
              <a:t>Obvious calculus </a:t>
            </a:r>
          </a:p>
          <a:p>
            <a:pPr lvl="2"/>
            <a:r>
              <a:rPr lang="en-AU" dirty="0" smtClean="0"/>
              <a:t>PA radiolucency </a:t>
            </a:r>
          </a:p>
          <a:p>
            <a:pPr lvl="2"/>
            <a:r>
              <a:rPr lang="en-AU" dirty="0" smtClean="0"/>
              <a:t>Furcation </a:t>
            </a:r>
          </a:p>
          <a:p>
            <a:pPr lvl="2"/>
            <a:r>
              <a:rPr lang="en-AU" dirty="0" smtClean="0"/>
              <a:t>Teeth present 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35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8716" r="13104" b="9514"/>
          <a:stretch/>
        </p:blipFill>
        <p:spPr bwMode="auto">
          <a:xfrm>
            <a:off x="467544" y="1268760"/>
            <a:ext cx="8280920" cy="517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92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8453" r="35969" b="26191"/>
          <a:stretch/>
        </p:blipFill>
        <p:spPr bwMode="auto">
          <a:xfrm>
            <a:off x="107504" y="1196752"/>
            <a:ext cx="918184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9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Quality of R/G</a:t>
            </a:r>
            <a:endParaRPr lang="en-AU" dirty="0" smtClean="0"/>
          </a:p>
          <a:p>
            <a:r>
              <a:rPr lang="en-AU" dirty="0" smtClean="0"/>
              <a:t>Bone </a:t>
            </a:r>
            <a:r>
              <a:rPr lang="en-AU" dirty="0" smtClean="0"/>
              <a:t>levels- horizontal and vertical </a:t>
            </a:r>
          </a:p>
          <a:p>
            <a:r>
              <a:rPr lang="en-AU" dirty="0" smtClean="0"/>
              <a:t>Crown </a:t>
            </a:r>
          </a:p>
          <a:p>
            <a:pPr lvl="1"/>
            <a:r>
              <a:rPr lang="en-AU" dirty="0" smtClean="0"/>
              <a:t>Restorative status</a:t>
            </a:r>
          </a:p>
          <a:p>
            <a:pPr lvl="1"/>
            <a:r>
              <a:rPr lang="en-AU" dirty="0" smtClean="0"/>
              <a:t>Obvious defects or disease </a:t>
            </a:r>
          </a:p>
          <a:p>
            <a:r>
              <a:rPr lang="en-AU" dirty="0" smtClean="0"/>
              <a:t>Calculus </a:t>
            </a:r>
          </a:p>
          <a:p>
            <a:r>
              <a:rPr lang="en-AU" dirty="0" smtClean="0"/>
              <a:t>Pulp chamber</a:t>
            </a:r>
          </a:p>
          <a:p>
            <a:pPr lvl="1"/>
            <a:r>
              <a:rPr lang="en-AU" dirty="0"/>
              <a:t> </a:t>
            </a:r>
            <a:r>
              <a:rPr lang="en-AU" dirty="0" smtClean="0"/>
              <a:t>Anomalies / pulp stones/ pulp chamber obliteration</a:t>
            </a:r>
          </a:p>
          <a:p>
            <a:r>
              <a:rPr lang="en-AU" dirty="0" smtClean="0"/>
              <a:t>Root canal System  - </a:t>
            </a:r>
            <a:r>
              <a:rPr lang="en-AU" dirty="0" smtClean="0"/>
              <a:t>RCT (Including quality) </a:t>
            </a:r>
            <a:r>
              <a:rPr lang="en-AU" dirty="0" smtClean="0"/>
              <a:t>/ not , shape, calcified canals</a:t>
            </a:r>
          </a:p>
          <a:p>
            <a:r>
              <a:rPr lang="en-AU" dirty="0" smtClean="0"/>
              <a:t>Periapical region </a:t>
            </a:r>
          </a:p>
          <a:p>
            <a:pPr lvl="1"/>
            <a:r>
              <a:rPr lang="en-AU" dirty="0" smtClean="0"/>
              <a:t>Lamina dura </a:t>
            </a:r>
          </a:p>
          <a:p>
            <a:pPr lvl="1"/>
            <a:r>
              <a:rPr lang="en-AU" dirty="0" smtClean="0"/>
              <a:t>Widened PDL</a:t>
            </a:r>
          </a:p>
          <a:p>
            <a:pPr lvl="1"/>
            <a:r>
              <a:rPr lang="en-AU" dirty="0" smtClean="0"/>
              <a:t>PA RL</a:t>
            </a:r>
          </a:p>
          <a:p>
            <a:pPr lvl="1"/>
            <a:r>
              <a:rPr lang="en-AU" dirty="0" smtClean="0"/>
              <a:t>PA RO </a:t>
            </a:r>
            <a:endParaRPr lang="en-AU" dirty="0" smtClean="0"/>
          </a:p>
          <a:p>
            <a:r>
              <a:rPr lang="en-AU" dirty="0" smtClean="0"/>
              <a:t>Bony pathology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4209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 ( Example 1)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320480" cy="394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737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 ( Example </a:t>
            </a:r>
            <a:r>
              <a:rPr lang="en-AU" dirty="0" smtClean="0"/>
              <a:t>2)</a:t>
            </a:r>
            <a:endParaRPr lang="en-AU" dirty="0"/>
          </a:p>
        </p:txBody>
      </p:sp>
      <p:pic>
        <p:nvPicPr>
          <p:cNvPr id="4098" name="Picture 2" descr="Image result for j shaped radioluc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00" y="1556792"/>
            <a:ext cx="3744416" cy="43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5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1" descr="DSCN5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06794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709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Perio</a:t>
            </a:r>
            <a:r>
              <a:rPr lang="en-AU" dirty="0"/>
              <a:t> </a:t>
            </a:r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Dr Jones is a recent graduate who detected a periodontal lesion (pocket) of 9mm at the mesial surface of 24 (see attached x-ray). The treatment options are:</a:t>
            </a:r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AU" dirty="0"/>
              <a:t>Subgingival root debridement (closed therapy</a:t>
            </a:r>
            <a:r>
              <a:rPr lang="en-AU" dirty="0" smtClean="0"/>
              <a:t>)</a:t>
            </a:r>
            <a:endParaRPr lang="en-AU" dirty="0"/>
          </a:p>
          <a:p>
            <a:pPr lvl="1"/>
            <a:r>
              <a:rPr lang="en-AU" dirty="0" err="1" smtClean="0"/>
              <a:t>Gingivectomy</a:t>
            </a:r>
            <a:endParaRPr lang="en-AU" dirty="0"/>
          </a:p>
          <a:p>
            <a:pPr lvl="1"/>
            <a:r>
              <a:rPr lang="en-AU" dirty="0"/>
              <a:t>Flap debridement </a:t>
            </a:r>
            <a:r>
              <a:rPr lang="en-AU" dirty="0" smtClean="0"/>
              <a:t>surgery</a:t>
            </a:r>
            <a:endParaRPr lang="en-AU" dirty="0"/>
          </a:p>
          <a:p>
            <a:pPr lvl="1"/>
            <a:r>
              <a:rPr lang="en-AU" dirty="0"/>
              <a:t>Guided tissue </a:t>
            </a:r>
            <a:r>
              <a:rPr lang="en-AU" dirty="0" smtClean="0"/>
              <a:t>regeneration</a:t>
            </a:r>
            <a:endParaRPr lang="en-AU" dirty="0"/>
          </a:p>
          <a:p>
            <a:pPr lvl="0"/>
            <a:r>
              <a:rPr lang="en-AU" dirty="0"/>
              <a:t>Discuss the clinical outcomes for each of the procedure  (</a:t>
            </a:r>
            <a:r>
              <a:rPr lang="en-AU" i="1" dirty="0"/>
              <a:t>10 marks</a:t>
            </a:r>
            <a:r>
              <a:rPr lang="en-AU" dirty="0" smtClean="0"/>
              <a:t>)</a:t>
            </a:r>
            <a:endParaRPr lang="en-AU" dirty="0"/>
          </a:p>
          <a:p>
            <a:pPr lvl="0"/>
            <a:r>
              <a:rPr lang="en-AU" dirty="0"/>
              <a:t>What will be the treatment of choice here?  (</a:t>
            </a:r>
            <a:r>
              <a:rPr lang="en-AU" i="1" dirty="0"/>
              <a:t>5 marks</a:t>
            </a:r>
            <a:r>
              <a:rPr lang="en-AU" dirty="0" smtClean="0"/>
              <a:t>)</a:t>
            </a:r>
            <a:r>
              <a:rPr lang="en-AU" dirty="0"/>
              <a:t> </a:t>
            </a:r>
          </a:p>
          <a:p>
            <a:pPr lvl="0"/>
            <a:r>
              <a:rPr lang="en-AU" dirty="0"/>
              <a:t> What factors may affect the final outcome of your treatment of choice?  (</a:t>
            </a:r>
            <a:r>
              <a:rPr lang="en-AU" i="1" dirty="0"/>
              <a:t>10 marks</a:t>
            </a:r>
            <a:r>
              <a:rPr lang="en-AU" dirty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8430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Bitewing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R/G Quality</a:t>
            </a:r>
          </a:p>
          <a:p>
            <a:r>
              <a:rPr lang="en-AU" dirty="0" smtClean="0"/>
              <a:t>Bone </a:t>
            </a:r>
            <a:r>
              <a:rPr lang="en-AU" dirty="0" smtClean="0"/>
              <a:t>levels- horizontal and vertical </a:t>
            </a:r>
          </a:p>
          <a:p>
            <a:r>
              <a:rPr lang="en-AU" dirty="0" smtClean="0"/>
              <a:t>Crown </a:t>
            </a:r>
          </a:p>
          <a:p>
            <a:pPr lvl="1"/>
            <a:r>
              <a:rPr lang="en-AU" dirty="0" smtClean="0"/>
              <a:t>Restorative status</a:t>
            </a:r>
          </a:p>
          <a:p>
            <a:pPr lvl="1"/>
            <a:r>
              <a:rPr lang="en-AU" dirty="0" smtClean="0"/>
              <a:t>Obvious defects or disease </a:t>
            </a:r>
          </a:p>
          <a:p>
            <a:r>
              <a:rPr lang="en-AU" dirty="0" smtClean="0"/>
              <a:t>Calculus </a:t>
            </a:r>
          </a:p>
          <a:p>
            <a:r>
              <a:rPr lang="en-AU" dirty="0" smtClean="0"/>
              <a:t>Pulp chamber</a:t>
            </a:r>
          </a:p>
          <a:p>
            <a:pPr lvl="1"/>
            <a:r>
              <a:rPr lang="en-AU" dirty="0" smtClean="0"/>
              <a:t> Anomalies / pulp stones/ </a:t>
            </a:r>
            <a:r>
              <a:rPr lang="en-AU" dirty="0" smtClean="0"/>
              <a:t>calcified </a:t>
            </a:r>
            <a:r>
              <a:rPr lang="en-AU" dirty="0" smtClean="0"/>
              <a:t>canals</a:t>
            </a:r>
          </a:p>
          <a:p>
            <a:pPr lvl="1"/>
            <a:r>
              <a:rPr lang="en-AU" dirty="0" smtClean="0"/>
              <a:t>RCT / not </a:t>
            </a:r>
          </a:p>
          <a:p>
            <a:r>
              <a:rPr lang="en-AU" dirty="0" smtClean="0"/>
              <a:t>Can comment on over eruption or occlusion if </a:t>
            </a:r>
            <a:r>
              <a:rPr lang="en-AU" dirty="0" smtClean="0"/>
              <a:t>it’s </a:t>
            </a:r>
            <a:r>
              <a:rPr lang="en-AU" dirty="0" smtClean="0"/>
              <a:t>obvious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9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7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Mrs Smith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Mrs. Smith attended on Friday for the extraction of 47. You read your notes which say :</a:t>
            </a:r>
          </a:p>
          <a:p>
            <a:pPr lvl="1"/>
            <a:r>
              <a:rPr lang="en-AU" dirty="0" smtClean="0"/>
              <a:t>LA, Closed extraction of 47, </a:t>
            </a:r>
            <a:r>
              <a:rPr lang="en-AU" dirty="0" err="1" smtClean="0"/>
              <a:t>Haemmostasis</a:t>
            </a:r>
            <a:r>
              <a:rPr lang="en-AU" dirty="0" smtClean="0"/>
              <a:t> achieved, POIG</a:t>
            </a:r>
          </a:p>
          <a:p>
            <a:r>
              <a:rPr lang="en-AU" dirty="0" smtClean="0"/>
              <a:t>It has been 5 days and Mrs. Smith returns to the practice complaining of pain on the lower RHS of the jaw. </a:t>
            </a:r>
          </a:p>
          <a:p>
            <a:pPr lvl="1"/>
            <a:r>
              <a:rPr lang="en-AU" dirty="0" smtClean="0"/>
              <a:t>What tests would you do ?</a:t>
            </a:r>
          </a:p>
          <a:p>
            <a:pPr lvl="1"/>
            <a:r>
              <a:rPr lang="en-AU" dirty="0" smtClean="0"/>
              <a:t>What further questions would you ask ?</a:t>
            </a:r>
          </a:p>
          <a:p>
            <a:pPr lvl="1"/>
            <a:r>
              <a:rPr lang="en-AU" dirty="0" smtClean="0"/>
              <a:t>List  of Differential diagnoses</a:t>
            </a:r>
          </a:p>
        </p:txBody>
      </p:sp>
    </p:spTree>
    <p:extLst>
      <p:ext uri="{BB962C8B-B14F-4D97-AF65-F5344CB8AC3E}">
        <p14:creationId xmlns:p14="http://schemas.microsoft.com/office/powerpoint/2010/main" val="24886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Medical History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Mr. Jones has recently been diagnosed with diabetes but has not begun to take medication for this. </a:t>
            </a:r>
          </a:p>
          <a:p>
            <a:pPr lvl="1"/>
            <a:r>
              <a:rPr lang="en-AU" dirty="0" smtClean="0"/>
              <a:t>What might you expect to see in the mouth ? </a:t>
            </a:r>
          </a:p>
          <a:p>
            <a:pPr lvl="2"/>
            <a:r>
              <a:rPr lang="en-AU" dirty="0" smtClean="0"/>
              <a:t>Translation : Patient is an uncontrolled diabetic. What are the oral manifestations of this? </a:t>
            </a:r>
            <a:endParaRPr lang="en-AU" dirty="0"/>
          </a:p>
          <a:p>
            <a:r>
              <a:rPr lang="en-AU" dirty="0" smtClean="0"/>
              <a:t>What other information do you need?</a:t>
            </a:r>
          </a:p>
          <a:p>
            <a:r>
              <a:rPr lang="en-AU" dirty="0" smtClean="0"/>
              <a:t>As you begin your examination his hands have started to shake and you can see a film of sweat on his forehead. What is the likely cause? How will you manage this patient now?</a:t>
            </a:r>
            <a:r>
              <a:rPr lang="en-AU" dirty="0"/>
              <a:t> </a:t>
            </a:r>
            <a:r>
              <a:rPr lang="en-AU" dirty="0" smtClean="0"/>
              <a:t>If you check his blood sugar now how much is it likely to be?</a:t>
            </a:r>
          </a:p>
          <a:p>
            <a:r>
              <a:rPr lang="en-AU" dirty="0" smtClean="0"/>
              <a:t>Mr. Jones attends 6 months later( he now takes meds, is feeling much better) </a:t>
            </a:r>
            <a:r>
              <a:rPr lang="en-AU" dirty="0" smtClean="0">
                <a:sym typeface="Wingdings" panose="05000000000000000000" pitchFamily="2" charset="2"/>
              </a:rPr>
              <a:t> What information do you need to know?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err="1" smtClean="0">
                <a:sym typeface="Wingdings" panose="05000000000000000000" pitchFamily="2" charset="2"/>
              </a:rPr>
              <a:t>Whats</a:t>
            </a:r>
            <a:r>
              <a:rPr lang="en-AU" dirty="0" smtClean="0">
                <a:sym typeface="Wingdings" panose="05000000000000000000" pitchFamily="2" charset="2"/>
              </a:rPr>
              <a:t> should his BGL/ BSL be?</a:t>
            </a:r>
            <a:r>
              <a:rPr lang="en-AU" dirty="0">
                <a:sym typeface="Wingdings" panose="05000000000000000000" pitchFamily="2" charset="2"/>
              </a:rPr>
              <a:t> </a:t>
            </a:r>
            <a:r>
              <a:rPr lang="en-AU" dirty="0" smtClean="0">
                <a:sym typeface="Wingdings" panose="05000000000000000000" pitchFamily="2" charset="2"/>
              </a:rPr>
              <a:t>How much should it be in a healthy/ non-diabetic individual/</a:t>
            </a:r>
          </a:p>
        </p:txBody>
      </p:sp>
    </p:spTree>
    <p:extLst>
      <p:ext uri="{BB962C8B-B14F-4D97-AF65-F5344CB8AC3E}">
        <p14:creationId xmlns:p14="http://schemas.microsoft.com/office/powerpoint/2010/main" val="20943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Standard Medical History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The conditions and medications will most likely be from Therapeutic Guidelines, ILA or something they’ve covered heavily with OMS. </a:t>
            </a:r>
          </a:p>
          <a:p>
            <a:r>
              <a:rPr lang="en-AU" dirty="0" smtClean="0"/>
              <a:t>Things to know well:</a:t>
            </a:r>
          </a:p>
          <a:p>
            <a:pPr lvl="1"/>
            <a:r>
              <a:rPr lang="en-AU" dirty="0" smtClean="0"/>
              <a:t>Dental implications </a:t>
            </a:r>
          </a:p>
          <a:p>
            <a:pPr lvl="2"/>
            <a:r>
              <a:rPr lang="en-AU" dirty="0" smtClean="0"/>
              <a:t>Effects on general health</a:t>
            </a:r>
          </a:p>
          <a:p>
            <a:pPr lvl="2"/>
            <a:r>
              <a:rPr lang="en-AU" dirty="0" smtClean="0"/>
              <a:t>Dry mouth </a:t>
            </a:r>
          </a:p>
          <a:p>
            <a:pPr lvl="2"/>
            <a:r>
              <a:rPr lang="en-AU" dirty="0" smtClean="0"/>
              <a:t>Inflammatory response</a:t>
            </a:r>
          </a:p>
          <a:p>
            <a:pPr lvl="2"/>
            <a:r>
              <a:rPr lang="en-AU" dirty="0" err="1" smtClean="0"/>
              <a:t>Immunosupression</a:t>
            </a:r>
            <a:r>
              <a:rPr lang="en-AU" dirty="0" smtClean="0"/>
              <a:t> </a:t>
            </a:r>
          </a:p>
          <a:p>
            <a:pPr lvl="2"/>
            <a:r>
              <a:rPr lang="en-AU" dirty="0" smtClean="0"/>
              <a:t>Allergy </a:t>
            </a:r>
          </a:p>
          <a:p>
            <a:pPr lvl="2"/>
            <a:r>
              <a:rPr lang="en-AU" dirty="0" smtClean="0"/>
              <a:t>Interactions with dental products ( e.g. LA and MAOIs)</a:t>
            </a:r>
          </a:p>
          <a:p>
            <a:pPr lvl="1"/>
            <a:r>
              <a:rPr lang="en-AU" dirty="0" smtClean="0"/>
              <a:t>Any medications</a:t>
            </a:r>
          </a:p>
          <a:p>
            <a:pPr lvl="1"/>
            <a:r>
              <a:rPr lang="en-AU" dirty="0" smtClean="0"/>
              <a:t>Further questions: Condition or medications</a:t>
            </a:r>
          </a:p>
          <a:p>
            <a:pPr lvl="1"/>
            <a:r>
              <a:rPr lang="en-AU" dirty="0" err="1" smtClean="0"/>
              <a:t>Futher</a:t>
            </a:r>
            <a:r>
              <a:rPr lang="en-AU" dirty="0" smtClean="0"/>
              <a:t> information : Condition or medications ( e.g. dose of meds, how long, why?) </a:t>
            </a:r>
          </a:p>
          <a:p>
            <a:pPr lvl="1"/>
            <a:r>
              <a:rPr lang="en-AU" dirty="0" smtClean="0"/>
              <a:t>Any tests: CTX, INR, Allergy tests, Biopsy </a:t>
            </a:r>
          </a:p>
          <a:p>
            <a:pPr lvl="1"/>
            <a:r>
              <a:rPr lang="en-AU" dirty="0" smtClean="0"/>
              <a:t>Oral </a:t>
            </a:r>
            <a:r>
              <a:rPr lang="en-AU" dirty="0" err="1" smtClean="0"/>
              <a:t>manifestatons</a:t>
            </a:r>
            <a:r>
              <a:rPr lang="en-AU" dirty="0" smtClean="0"/>
              <a:t> of systemic disease </a:t>
            </a:r>
          </a:p>
          <a:p>
            <a:pPr lvl="1"/>
            <a:r>
              <a:rPr lang="en-AU" dirty="0" smtClean="0"/>
              <a:t>How will this affect your treatment plan:</a:t>
            </a:r>
          </a:p>
          <a:p>
            <a:pPr lvl="2"/>
            <a:r>
              <a:rPr lang="en-AU" dirty="0" smtClean="0"/>
              <a:t>Delay extractions</a:t>
            </a:r>
          </a:p>
          <a:p>
            <a:pPr lvl="2"/>
            <a:r>
              <a:rPr lang="en-AU" dirty="0" smtClean="0"/>
              <a:t>Local measures</a:t>
            </a:r>
          </a:p>
          <a:p>
            <a:pPr lvl="2"/>
            <a:r>
              <a:rPr lang="en-AU" dirty="0" smtClean="0"/>
              <a:t>Cant prescribe penicillin  ( allergy) or metronidazole ( interactions: Warfarin)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5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965"/>
            <a:ext cx="7772400" cy="1470025"/>
          </a:xfrm>
        </p:spPr>
        <p:txBody>
          <a:bodyPr/>
          <a:lstStyle/>
          <a:p>
            <a:r>
              <a:rPr lang="en-AU" dirty="0" smtClean="0"/>
              <a:t>Drugs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700808"/>
            <a:ext cx="6400800" cy="175260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8452" r="19570" b="13095"/>
          <a:stretch/>
        </p:blipFill>
        <p:spPr bwMode="auto">
          <a:xfrm>
            <a:off x="611560" y="1124744"/>
            <a:ext cx="8171543" cy="500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Drugs that cause Dry mouth ( revision from 1</a:t>
            </a:r>
            <a:r>
              <a:rPr lang="en-AU" baseline="30000" dirty="0" smtClean="0"/>
              <a:t>st</a:t>
            </a:r>
            <a:r>
              <a:rPr lang="en-AU" dirty="0" smtClean="0"/>
              <a:t> Semester)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t="15747" r="38641" b="7797"/>
          <a:stretch/>
        </p:blipFill>
        <p:spPr bwMode="auto">
          <a:xfrm>
            <a:off x="899592" y="1452431"/>
            <a:ext cx="5328592" cy="540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r>
              <a:rPr lang="en-AU" dirty="0" smtClean="0"/>
              <a:t>Oral Manifestations( Examples)</a:t>
            </a:r>
            <a:br>
              <a:rPr lang="en-AU" dirty="0" smtClean="0"/>
            </a:br>
            <a:r>
              <a:rPr lang="en-AU" sz="1300" dirty="0" smtClean="0"/>
              <a:t>Use </a:t>
            </a:r>
            <a:r>
              <a:rPr lang="en-AU" sz="1300" dirty="0"/>
              <a:t>this link: </a:t>
            </a:r>
            <a:r>
              <a:rPr lang="en-AU" sz="1300" dirty="0">
                <a:hlinkClick r:id="rId2"/>
              </a:rPr>
              <a:t>http://</a:t>
            </a:r>
            <a:r>
              <a:rPr lang="en-AU" sz="1300" dirty="0" smtClean="0">
                <a:hlinkClick r:id="rId2"/>
              </a:rPr>
              <a:t>emedicine.medscape.com/article/1081029-overview?pa=OlZYkgbWAT3O4lDKqXX3OaCGDwbiAf7fcQ%2FJkCX4g%2BykGE7Y2d2%2Fwr9UhCzIwYv1B%2Bv2seS3dgnr4wPpIJsnjuN5lPYw%2FtQ7Z8WOOzpssmw%3D</a:t>
            </a:r>
            <a:r>
              <a:rPr lang="en-AU" sz="1300" dirty="0" smtClean="0"/>
              <a:t> </a:t>
            </a:r>
            <a:endParaRPr lang="en-AU" sz="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280920" cy="43924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AU" dirty="0" smtClean="0"/>
              <a:t>GIT Disease ( Reflux)-  </a:t>
            </a:r>
            <a:r>
              <a:rPr lang="en-AU" dirty="0"/>
              <a:t> </a:t>
            </a:r>
            <a:r>
              <a:rPr lang="en-AU" dirty="0" smtClean="0"/>
              <a:t>Associated </a:t>
            </a:r>
            <a:r>
              <a:rPr lang="en-AU" dirty="0"/>
              <a:t>with nonspecific burning oral sensation, mucosal erosions and ulcerations, halitosis, and both xerostomia and </a:t>
            </a:r>
            <a:r>
              <a:rPr lang="en-AU" dirty="0" err="1" smtClean="0"/>
              <a:t>hypersalivation</a:t>
            </a:r>
            <a:r>
              <a:rPr lang="en-AU" dirty="0" smtClean="0"/>
              <a:t>. Dental: Enamel erosion</a:t>
            </a:r>
          </a:p>
          <a:p>
            <a:pPr algn="l"/>
            <a:r>
              <a:rPr lang="en-AU" i="1" dirty="0" smtClean="0"/>
              <a:t>Thrombocytopenia: </a:t>
            </a:r>
            <a:r>
              <a:rPr lang="en-AU" dirty="0" err="1"/>
              <a:t>petechiae</a:t>
            </a:r>
            <a:r>
              <a:rPr lang="en-AU" dirty="0"/>
              <a:t> and </a:t>
            </a:r>
            <a:r>
              <a:rPr lang="en-AU" dirty="0" err="1"/>
              <a:t>ecchymoses</a:t>
            </a:r>
            <a:r>
              <a:rPr lang="en-AU" dirty="0"/>
              <a:t> may be visible on the soft palate and buccal mucosa.</a:t>
            </a:r>
            <a:r>
              <a:rPr lang="en-AU" baseline="30000" dirty="0"/>
              <a:t>[41] </a:t>
            </a:r>
            <a:r>
              <a:rPr lang="en-AU" dirty="0"/>
              <a:t>Gingival bleeding is common and often spontaneous.</a:t>
            </a:r>
            <a:r>
              <a:rPr lang="en-AU" baseline="30000" dirty="0"/>
              <a:t>[41]</a:t>
            </a:r>
            <a:r>
              <a:rPr lang="en-AU" dirty="0" err="1"/>
              <a:t>Hemorrhagic</a:t>
            </a:r>
            <a:r>
              <a:rPr lang="en-AU" dirty="0"/>
              <a:t> bullae that appear as deep‒red-to-violaceous or black blisters may appear on mucosal surfaces in cases of severe 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9941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1387</Words>
  <Application>Microsoft Office PowerPoint</Application>
  <PresentationFormat>On-screen Show (4:3)</PresentationFormat>
  <Paragraphs>188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Mrs Smith</vt:lpstr>
      <vt:lpstr>Medical History Questions</vt:lpstr>
      <vt:lpstr>Standard Medical History </vt:lpstr>
      <vt:lpstr>Drugs </vt:lpstr>
      <vt:lpstr>Drugs that cause Dry mouth ( revision from 1st Semester)</vt:lpstr>
      <vt:lpstr>Oral Manifestations( Examples) Use this link: http://emedicine.medscape.com/article/1081029-overview?pa=OlZYkgbWAT3O4lDKqXX3OaCGDwbiAf7fcQ%2FJkCX4g%2BykGE7Y2d2%2Fwr9UhCzIwYv1B%2Bv2seS3dgnr4wPpIJsnjuN5lPYw%2FtQ7Z8WOOzpssmw%3D </vt:lpstr>
      <vt:lpstr>More Oral Manifestations</vt:lpstr>
      <vt:lpstr>Fixed Prosthodontics</vt:lpstr>
      <vt:lpstr>Example</vt:lpstr>
      <vt:lpstr>Questions</vt:lpstr>
      <vt:lpstr>Example 2</vt:lpstr>
      <vt:lpstr>PowerPoint Presentation</vt:lpstr>
      <vt:lpstr>Think about treatment options for this patient </vt:lpstr>
      <vt:lpstr>Treatment Decisions and Options</vt:lpstr>
      <vt:lpstr>Key Features: Photograph </vt:lpstr>
      <vt:lpstr>Follow Up questions</vt:lpstr>
      <vt:lpstr>Radiographs</vt:lpstr>
      <vt:lpstr>Example</vt:lpstr>
      <vt:lpstr>PowerPoint Presentation</vt:lpstr>
      <vt:lpstr>PA</vt:lpstr>
      <vt:lpstr>PA ( Example 1)</vt:lpstr>
      <vt:lpstr>PA ( Example 2)</vt:lpstr>
      <vt:lpstr>PowerPoint Presentation</vt:lpstr>
      <vt:lpstr>Perio Questions</vt:lpstr>
      <vt:lpstr>Bitewing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meksaaram</dc:creator>
  <cp:lastModifiedBy>Zi Wei Lim</cp:lastModifiedBy>
  <cp:revision>26</cp:revision>
  <dcterms:created xsi:type="dcterms:W3CDTF">2016-10-15T01:28:20Z</dcterms:created>
  <dcterms:modified xsi:type="dcterms:W3CDTF">2016-10-17T04:33:46Z</dcterms:modified>
</cp:coreProperties>
</file>