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1" r:id="rId5"/>
    <p:sldId id="262" r:id="rId6"/>
    <p:sldId id="267" r:id="rId7"/>
    <p:sldId id="266" r:id="rId8"/>
    <p:sldId id="273" r:id="rId9"/>
    <p:sldId id="268" r:id="rId10"/>
    <p:sldId id="269" r:id="rId11"/>
    <p:sldId id="270" r:id="rId12"/>
    <p:sldId id="272" r:id="rId13"/>
    <p:sldId id="271" r:id="rId14"/>
    <p:sldId id="274" r:id="rId15"/>
    <p:sldId id="263" r:id="rId16"/>
    <p:sldId id="264"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12"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26/02/16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321085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26/02/16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94424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26/02/16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214928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26/02/16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392981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E85DBEB-61D6-AE49-91AD-DA98B4A4AB05}" type="datetimeFigureOut">
              <a:rPr lang="en-US" smtClean="0"/>
              <a:t>26/02/16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126110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E85DBEB-61D6-AE49-91AD-DA98B4A4AB05}" type="datetimeFigureOut">
              <a:rPr lang="en-US" smtClean="0"/>
              <a:t>26/02/16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416133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E85DBEB-61D6-AE49-91AD-DA98B4A4AB05}" type="datetimeFigureOut">
              <a:rPr lang="en-US" smtClean="0"/>
              <a:t>26/02/16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35177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E85DBEB-61D6-AE49-91AD-DA98B4A4AB05}" type="datetimeFigureOut">
              <a:rPr lang="en-US" smtClean="0"/>
              <a:t>26/02/16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250876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5DBEB-61D6-AE49-91AD-DA98B4A4AB05}" type="datetimeFigureOut">
              <a:rPr lang="en-US" smtClean="0"/>
              <a:t>26/02/16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257088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E85DBEB-61D6-AE49-91AD-DA98B4A4AB05}" type="datetimeFigureOut">
              <a:rPr lang="en-US" smtClean="0"/>
              <a:t>26/02/16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104587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E85DBEB-61D6-AE49-91AD-DA98B4A4AB05}" type="datetimeFigureOut">
              <a:rPr lang="en-US" smtClean="0"/>
              <a:t>26/02/16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F0F6-75C1-3747-ABEA-127DDDD30178}" type="slidenum">
              <a:rPr lang="en-US" smtClean="0"/>
              <a:t>‹#›</a:t>
            </a:fld>
            <a:endParaRPr lang="en-US"/>
          </a:p>
        </p:txBody>
      </p:sp>
    </p:spTree>
    <p:extLst>
      <p:ext uri="{BB962C8B-B14F-4D97-AF65-F5344CB8AC3E}">
        <p14:creationId xmlns:p14="http://schemas.microsoft.com/office/powerpoint/2010/main" val="5755538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5DBEB-61D6-AE49-91AD-DA98B4A4AB05}" type="datetimeFigureOut">
              <a:rPr lang="en-US" smtClean="0"/>
              <a:t>26/02/16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8F0F6-75C1-3747-ABEA-127DDDD30178}" type="slidenum">
              <a:rPr lang="en-US" smtClean="0"/>
              <a:t>‹#›</a:t>
            </a:fld>
            <a:endParaRPr lang="en-US"/>
          </a:p>
        </p:txBody>
      </p:sp>
    </p:spTree>
    <p:extLst>
      <p:ext uri="{BB962C8B-B14F-4D97-AF65-F5344CB8AC3E}">
        <p14:creationId xmlns:p14="http://schemas.microsoft.com/office/powerpoint/2010/main" val="71214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dirty="0"/>
          </a:p>
        </p:txBody>
      </p:sp>
      <p:pic>
        <p:nvPicPr>
          <p:cNvPr id="6" name="Picture 5" descr="Screen Shot 2014-12-12 at 5.05.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2685871"/>
            <a:ext cx="9144000" cy="1200329"/>
          </a:xfrm>
          <a:prstGeom prst="rect">
            <a:avLst/>
          </a:prstGeom>
          <a:noFill/>
        </p:spPr>
        <p:txBody>
          <a:bodyPr wrap="square" rtlCol="0">
            <a:spAutoFit/>
          </a:bodyPr>
          <a:lstStyle/>
          <a:p>
            <a:pPr algn="ctr"/>
            <a:r>
              <a:rPr lang="en-US" sz="3600" dirty="0" smtClean="0">
                <a:solidFill>
                  <a:schemeClr val="bg1"/>
                </a:solidFill>
                <a:latin typeface="Helvetica"/>
                <a:cs typeface="Helvetica"/>
              </a:rPr>
              <a:t>GROUP AND INDIVIDUAL </a:t>
            </a:r>
            <a:r>
              <a:rPr lang="en-US" sz="3600" dirty="0" smtClean="0">
                <a:solidFill>
                  <a:schemeClr val="bg1"/>
                </a:solidFill>
                <a:latin typeface="Helvetica"/>
                <a:cs typeface="Helvetica"/>
              </a:rPr>
              <a:t>LEARNING:</a:t>
            </a:r>
          </a:p>
          <a:p>
            <a:pPr algn="ctr"/>
            <a:r>
              <a:rPr lang="en-US" sz="3600" dirty="0" smtClean="0">
                <a:solidFill>
                  <a:schemeClr val="bg1"/>
                </a:solidFill>
                <a:latin typeface="Helvetica"/>
                <a:cs typeface="Helvetica"/>
              </a:rPr>
              <a:t>INTRODUCTION TO BDS4</a:t>
            </a:r>
            <a:endParaRPr lang="en-US" sz="3600" dirty="0" smtClean="0">
              <a:solidFill>
                <a:schemeClr val="bg1"/>
              </a:solidFill>
              <a:latin typeface="Helvetica"/>
              <a:cs typeface="Helvetica"/>
            </a:endParaRPr>
          </a:p>
        </p:txBody>
      </p:sp>
    </p:spTree>
    <p:extLst>
      <p:ext uri="{BB962C8B-B14F-4D97-AF65-F5344CB8AC3E}">
        <p14:creationId xmlns:p14="http://schemas.microsoft.com/office/powerpoint/2010/main" val="333165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GDP</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a:bodyPr>
          <a:lstStyle/>
          <a:p>
            <a:r>
              <a:rPr lang="en-US" dirty="0">
                <a:solidFill>
                  <a:srgbClr val="FFFFFF"/>
                </a:solidFill>
              </a:rPr>
              <a:t>Sessions mainly for </a:t>
            </a:r>
            <a:r>
              <a:rPr lang="en-US" dirty="0" err="1">
                <a:solidFill>
                  <a:srgbClr val="FFFFFF"/>
                </a:solidFill>
              </a:rPr>
              <a:t>perio</a:t>
            </a:r>
            <a:r>
              <a:rPr lang="en-US" dirty="0">
                <a:solidFill>
                  <a:srgbClr val="FFFFFF"/>
                </a:solidFill>
              </a:rPr>
              <a:t> and cons, good sessions to get patients </a:t>
            </a:r>
            <a:r>
              <a:rPr lang="en-US" dirty="0" err="1">
                <a:solidFill>
                  <a:srgbClr val="FFFFFF"/>
                </a:solidFill>
              </a:rPr>
              <a:t>prosth</a:t>
            </a:r>
            <a:r>
              <a:rPr lang="en-US" dirty="0">
                <a:solidFill>
                  <a:srgbClr val="FFFFFF"/>
                </a:solidFill>
              </a:rPr>
              <a:t> ready or do work on patients that have been referred in for other things.</a:t>
            </a:r>
            <a:endParaRPr lang="en-AU" dirty="0">
              <a:solidFill>
                <a:srgbClr val="FFFFFF"/>
              </a:solidFill>
            </a:endParaRPr>
          </a:p>
          <a:p>
            <a:r>
              <a:rPr lang="en-US" dirty="0">
                <a:solidFill>
                  <a:srgbClr val="FFFFFF"/>
                </a:solidFill>
              </a:rPr>
              <a:t>More complex treatment compared to 3</a:t>
            </a:r>
            <a:r>
              <a:rPr lang="en-US" baseline="30000" dirty="0">
                <a:solidFill>
                  <a:srgbClr val="FFFFFF"/>
                </a:solidFill>
              </a:rPr>
              <a:t>rd</a:t>
            </a:r>
            <a:r>
              <a:rPr lang="en-US" dirty="0">
                <a:solidFill>
                  <a:srgbClr val="FFFFFF"/>
                </a:solidFill>
              </a:rPr>
              <a:t> year. </a:t>
            </a:r>
            <a:endParaRPr lang="en-AU" dirty="0">
              <a:solidFill>
                <a:srgbClr val="FFFFFF"/>
              </a:solidFill>
            </a:endParaRPr>
          </a:p>
        </p:txBody>
      </p:sp>
    </p:spTree>
    <p:extLst>
      <p:ext uri="{BB962C8B-B14F-4D97-AF65-F5344CB8AC3E}">
        <p14:creationId xmlns:p14="http://schemas.microsoft.com/office/powerpoint/2010/main" val="3155489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ORAL DIAGNOSIS</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lnSpcReduction="10000"/>
          </a:bodyPr>
          <a:lstStyle/>
          <a:p>
            <a:r>
              <a:rPr lang="en-US" dirty="0">
                <a:solidFill>
                  <a:srgbClr val="FFFFFF"/>
                </a:solidFill>
              </a:rPr>
              <a:t>Patients present usually with chief complaint (CC</a:t>
            </a:r>
            <a:r>
              <a:rPr lang="en-US" dirty="0" smtClean="0">
                <a:solidFill>
                  <a:srgbClr val="FFFFFF"/>
                </a:solidFill>
              </a:rPr>
              <a:t>) some times multiple! </a:t>
            </a:r>
            <a:endParaRPr lang="en-AU" dirty="0">
              <a:solidFill>
                <a:srgbClr val="FFFFFF"/>
              </a:solidFill>
            </a:endParaRPr>
          </a:p>
          <a:p>
            <a:pPr marL="0" indent="0">
              <a:buNone/>
            </a:pPr>
            <a:r>
              <a:rPr lang="en-US" dirty="0">
                <a:solidFill>
                  <a:srgbClr val="FFFFFF"/>
                </a:solidFill>
              </a:rPr>
              <a:t>Assess </a:t>
            </a:r>
            <a:r>
              <a:rPr lang="en-US" dirty="0" smtClean="0">
                <a:solidFill>
                  <a:srgbClr val="FFFFFF"/>
                </a:solidFill>
              </a:rPr>
              <a:t>patient:</a:t>
            </a:r>
          </a:p>
          <a:p>
            <a:r>
              <a:rPr lang="en-US" dirty="0" err="1" smtClean="0">
                <a:solidFill>
                  <a:srgbClr val="FFFFFF"/>
                </a:solidFill>
              </a:rPr>
              <a:t>MedHx</a:t>
            </a:r>
            <a:r>
              <a:rPr lang="en-US" dirty="0" smtClean="0">
                <a:solidFill>
                  <a:srgbClr val="FFFFFF"/>
                </a:solidFill>
              </a:rPr>
              <a:t> </a:t>
            </a:r>
            <a:r>
              <a:rPr lang="en-US" dirty="0" err="1">
                <a:solidFill>
                  <a:srgbClr val="FFFFFF"/>
                </a:solidFill>
              </a:rPr>
              <a:t>etc</a:t>
            </a:r>
            <a:r>
              <a:rPr lang="en-US" dirty="0">
                <a:solidFill>
                  <a:srgbClr val="FFFFFF"/>
                </a:solidFill>
              </a:rPr>
              <a:t>, history of CC, examination, test findings </a:t>
            </a:r>
            <a:r>
              <a:rPr lang="en-US" dirty="0">
                <a:solidFill>
                  <a:srgbClr val="FFFFFF"/>
                </a:solidFill>
                <a:sym typeface="Wingdings"/>
              </a:rPr>
              <a:t></a:t>
            </a:r>
            <a:r>
              <a:rPr lang="en-US" dirty="0">
                <a:solidFill>
                  <a:srgbClr val="FFFFFF"/>
                </a:solidFill>
              </a:rPr>
              <a:t> diagnosis </a:t>
            </a:r>
            <a:r>
              <a:rPr lang="en-US" dirty="0">
                <a:solidFill>
                  <a:srgbClr val="FFFFFF"/>
                </a:solidFill>
                <a:sym typeface="Wingdings"/>
              </a:rPr>
              <a:t></a:t>
            </a:r>
            <a:r>
              <a:rPr lang="en-US" dirty="0">
                <a:solidFill>
                  <a:srgbClr val="FFFFFF"/>
                </a:solidFill>
              </a:rPr>
              <a:t> most appropriate treatment (may be no treatment and refer). </a:t>
            </a:r>
            <a:endParaRPr lang="en-US" dirty="0" smtClean="0">
              <a:solidFill>
                <a:srgbClr val="FFFFFF"/>
              </a:solidFill>
            </a:endParaRPr>
          </a:p>
          <a:p>
            <a:r>
              <a:rPr lang="en-US" dirty="0" smtClean="0">
                <a:solidFill>
                  <a:srgbClr val="FFFFFF"/>
                </a:solidFill>
              </a:rPr>
              <a:t>Can be challenging as patients have a multitude of problems but only able to address CC (don’t forget education is key!)</a:t>
            </a:r>
            <a:endParaRPr lang="en-AU" dirty="0">
              <a:solidFill>
                <a:srgbClr val="FFFFFF"/>
              </a:solidFill>
            </a:endParaRPr>
          </a:p>
        </p:txBody>
      </p:sp>
    </p:spTree>
    <p:extLst>
      <p:ext uri="{BB962C8B-B14F-4D97-AF65-F5344CB8AC3E}">
        <p14:creationId xmlns:p14="http://schemas.microsoft.com/office/powerpoint/2010/main" val="13569185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ORTHO</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lstStyle/>
          <a:p>
            <a:r>
              <a:rPr lang="en-US" dirty="0">
                <a:solidFill>
                  <a:srgbClr val="FFFFFF"/>
                </a:solidFill>
              </a:rPr>
              <a:t>Lecture series throughout the year.</a:t>
            </a:r>
            <a:endParaRPr lang="en-AU" dirty="0">
              <a:solidFill>
                <a:srgbClr val="FFFFFF"/>
              </a:solidFill>
            </a:endParaRPr>
          </a:p>
          <a:p>
            <a:r>
              <a:rPr lang="en-US" dirty="0">
                <a:solidFill>
                  <a:srgbClr val="FFFFFF"/>
                </a:solidFill>
              </a:rPr>
              <a:t>Clinic or </a:t>
            </a:r>
            <a:r>
              <a:rPr lang="en-US" dirty="0" smtClean="0">
                <a:solidFill>
                  <a:srgbClr val="FFFFFF"/>
                </a:solidFill>
              </a:rPr>
              <a:t>seminar </a:t>
            </a:r>
            <a:r>
              <a:rPr lang="en-US" dirty="0">
                <a:solidFill>
                  <a:srgbClr val="FFFFFF"/>
                </a:solidFill>
              </a:rPr>
              <a:t>once a fortnight: </a:t>
            </a:r>
            <a:endParaRPr lang="en-US" dirty="0" smtClean="0">
              <a:solidFill>
                <a:srgbClr val="FFFFFF"/>
              </a:solidFill>
            </a:endParaRPr>
          </a:p>
          <a:p>
            <a:r>
              <a:rPr lang="en-US" dirty="0" smtClean="0">
                <a:solidFill>
                  <a:srgbClr val="FFFFFF"/>
                </a:solidFill>
              </a:rPr>
              <a:t>Clinic: assessing </a:t>
            </a:r>
            <a:r>
              <a:rPr lang="en-US" dirty="0">
                <a:solidFill>
                  <a:srgbClr val="FFFFFF"/>
                </a:solidFill>
              </a:rPr>
              <a:t>patients in the hospital undergoing </a:t>
            </a:r>
            <a:r>
              <a:rPr lang="en-US" dirty="0" err="1">
                <a:solidFill>
                  <a:srgbClr val="FFFFFF"/>
                </a:solidFill>
              </a:rPr>
              <a:t>ortho</a:t>
            </a:r>
            <a:r>
              <a:rPr lang="en-US" dirty="0">
                <a:solidFill>
                  <a:srgbClr val="FFFFFF"/>
                </a:solidFill>
              </a:rPr>
              <a:t> </a:t>
            </a:r>
            <a:r>
              <a:rPr lang="en-US" dirty="0" smtClean="0">
                <a:solidFill>
                  <a:srgbClr val="FFFFFF"/>
                </a:solidFill>
              </a:rPr>
              <a:t>treatment.</a:t>
            </a:r>
          </a:p>
          <a:p>
            <a:r>
              <a:rPr lang="en-US" dirty="0" smtClean="0">
                <a:solidFill>
                  <a:srgbClr val="FFFFFF"/>
                </a:solidFill>
              </a:rPr>
              <a:t>Seminar: case </a:t>
            </a:r>
            <a:r>
              <a:rPr lang="en-US" dirty="0">
                <a:solidFill>
                  <a:srgbClr val="FFFFFF"/>
                </a:solidFill>
              </a:rPr>
              <a:t>discussions with tutor.</a:t>
            </a:r>
            <a:endParaRPr lang="en-AU" dirty="0">
              <a:solidFill>
                <a:srgbClr val="FFFFFF"/>
              </a:solidFill>
            </a:endParaRPr>
          </a:p>
          <a:p>
            <a:r>
              <a:rPr lang="en-US" dirty="0">
                <a:solidFill>
                  <a:srgbClr val="FFFFFF"/>
                </a:solidFill>
              </a:rPr>
              <a:t> </a:t>
            </a:r>
            <a:endParaRPr lang="en-AU" dirty="0">
              <a:solidFill>
                <a:srgbClr val="FFFFFF"/>
              </a:solidFill>
            </a:endParaRPr>
          </a:p>
          <a:p>
            <a:r>
              <a:rPr lang="en-US" dirty="0">
                <a:solidFill>
                  <a:srgbClr val="FFFFFF"/>
                </a:solidFill>
              </a:rPr>
              <a:t>Assessment: TOU in </a:t>
            </a:r>
            <a:r>
              <a:rPr lang="en-US" dirty="0" err="1">
                <a:solidFill>
                  <a:srgbClr val="FFFFFF"/>
                </a:solidFill>
              </a:rPr>
              <a:t>Sem</a:t>
            </a:r>
            <a:r>
              <a:rPr lang="en-US" dirty="0">
                <a:solidFill>
                  <a:srgbClr val="FFFFFF"/>
                </a:solidFill>
              </a:rPr>
              <a:t> 1 and </a:t>
            </a:r>
            <a:r>
              <a:rPr lang="en-US" dirty="0" err="1">
                <a:solidFill>
                  <a:srgbClr val="FFFFFF"/>
                </a:solidFill>
              </a:rPr>
              <a:t>Sem</a:t>
            </a:r>
            <a:r>
              <a:rPr lang="en-US" dirty="0">
                <a:solidFill>
                  <a:srgbClr val="FFFFFF"/>
                </a:solidFill>
              </a:rPr>
              <a:t> 2</a:t>
            </a:r>
            <a:endParaRPr lang="en-AU" dirty="0">
              <a:solidFill>
                <a:srgbClr val="FFFFFF"/>
              </a:solidFill>
            </a:endParaRPr>
          </a:p>
        </p:txBody>
      </p:sp>
    </p:spTree>
    <p:extLst>
      <p:ext uri="{BB962C8B-B14F-4D97-AF65-F5344CB8AC3E}">
        <p14:creationId xmlns:p14="http://schemas.microsoft.com/office/powerpoint/2010/main" val="849224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PAEDS</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lstStyle/>
          <a:p>
            <a:r>
              <a:rPr lang="en-US" dirty="0">
                <a:solidFill>
                  <a:srgbClr val="FFFFFF"/>
                </a:solidFill>
              </a:rPr>
              <a:t>Lecture series throughout the year.</a:t>
            </a:r>
            <a:endParaRPr lang="en-AU" dirty="0">
              <a:solidFill>
                <a:srgbClr val="FFFFFF"/>
              </a:solidFill>
            </a:endParaRPr>
          </a:p>
          <a:p>
            <a:r>
              <a:rPr lang="en-US" dirty="0">
                <a:solidFill>
                  <a:srgbClr val="FFFFFF"/>
                </a:solidFill>
              </a:rPr>
              <a:t>Clinic once a fortnight – mainly cleans, fissure seals, restorations; some extractions, some </a:t>
            </a:r>
            <a:r>
              <a:rPr lang="en-US" dirty="0" err="1">
                <a:solidFill>
                  <a:srgbClr val="FFFFFF"/>
                </a:solidFill>
              </a:rPr>
              <a:t>pulpotomies</a:t>
            </a:r>
            <a:r>
              <a:rPr lang="en-US" dirty="0">
                <a:solidFill>
                  <a:srgbClr val="FFFFFF"/>
                </a:solidFill>
              </a:rPr>
              <a:t> and SSCs. </a:t>
            </a:r>
            <a:endParaRPr lang="en-AU" dirty="0">
              <a:solidFill>
                <a:srgbClr val="FFFFFF"/>
              </a:solidFill>
            </a:endParaRPr>
          </a:p>
          <a:p>
            <a:pPr marL="0" indent="0">
              <a:buNone/>
            </a:pPr>
            <a:endParaRPr lang="en-AU" dirty="0">
              <a:solidFill>
                <a:srgbClr val="FFFFFF"/>
              </a:solidFill>
            </a:endParaRPr>
          </a:p>
          <a:p>
            <a:r>
              <a:rPr lang="en-US" dirty="0">
                <a:solidFill>
                  <a:srgbClr val="FFFFFF"/>
                </a:solidFill>
              </a:rPr>
              <a:t>Assessments: two TOUs – </a:t>
            </a:r>
            <a:r>
              <a:rPr lang="en-US" dirty="0" smtClean="0">
                <a:solidFill>
                  <a:srgbClr val="FFFFFF"/>
                </a:solidFill>
              </a:rPr>
              <a:t>semester 1</a:t>
            </a:r>
            <a:r>
              <a:rPr lang="en-US" dirty="0">
                <a:solidFill>
                  <a:srgbClr val="FFFFFF"/>
                </a:solidFill>
              </a:rPr>
              <a:t> </a:t>
            </a:r>
            <a:r>
              <a:rPr lang="en-US" dirty="0" smtClean="0">
                <a:solidFill>
                  <a:srgbClr val="FFFFFF"/>
                </a:solidFill>
              </a:rPr>
              <a:t>and </a:t>
            </a:r>
            <a:r>
              <a:rPr lang="en-US" dirty="0">
                <a:solidFill>
                  <a:srgbClr val="FFFFFF"/>
                </a:solidFill>
              </a:rPr>
              <a:t>2. </a:t>
            </a:r>
            <a:endParaRPr lang="en-AU" dirty="0">
              <a:solidFill>
                <a:srgbClr val="FFFFFF"/>
              </a:solidFill>
            </a:endParaRPr>
          </a:p>
        </p:txBody>
      </p:sp>
    </p:spTree>
    <p:extLst>
      <p:ext uri="{BB962C8B-B14F-4D97-AF65-F5344CB8AC3E}">
        <p14:creationId xmlns:p14="http://schemas.microsoft.com/office/powerpoint/2010/main" val="41165614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ORAL SURG</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fontScale="92500" lnSpcReduction="20000"/>
          </a:bodyPr>
          <a:lstStyle/>
          <a:p>
            <a:r>
              <a:rPr lang="en-US" dirty="0">
                <a:solidFill>
                  <a:srgbClr val="FFFFFF"/>
                </a:solidFill>
              </a:rPr>
              <a:t>Is lots of fun if you are prepared and have the right attitude.</a:t>
            </a:r>
            <a:endParaRPr lang="en-AU" dirty="0">
              <a:solidFill>
                <a:srgbClr val="FFFFFF"/>
              </a:solidFill>
            </a:endParaRPr>
          </a:p>
          <a:p>
            <a:r>
              <a:rPr lang="en-US" dirty="0">
                <a:solidFill>
                  <a:srgbClr val="FFFFFF"/>
                </a:solidFill>
              </a:rPr>
              <a:t>There are a heap of modules to do before going on your rotation that explain how to assess patient condition for extraction and how to remove teeth</a:t>
            </a:r>
            <a:r>
              <a:rPr lang="en-US" dirty="0" smtClean="0">
                <a:solidFill>
                  <a:srgbClr val="FFFFFF"/>
                </a:solidFill>
              </a:rPr>
              <a:t>.</a:t>
            </a:r>
          </a:p>
          <a:p>
            <a:r>
              <a:rPr lang="en-US" dirty="0">
                <a:solidFill>
                  <a:srgbClr val="FFFFFF"/>
                </a:solidFill>
              </a:rPr>
              <a:t>Oral </a:t>
            </a:r>
            <a:r>
              <a:rPr lang="en-US" dirty="0" err="1">
                <a:solidFill>
                  <a:srgbClr val="FFFFFF"/>
                </a:solidFill>
              </a:rPr>
              <a:t>surg</a:t>
            </a:r>
            <a:r>
              <a:rPr lang="en-US" dirty="0">
                <a:solidFill>
                  <a:srgbClr val="FFFFFF"/>
                </a:solidFill>
              </a:rPr>
              <a:t> are organized so talk you through what to expect and protocols etc. </a:t>
            </a:r>
            <a:endParaRPr lang="en-AU" dirty="0">
              <a:solidFill>
                <a:srgbClr val="FFFFFF"/>
              </a:solidFill>
            </a:endParaRPr>
          </a:p>
          <a:p>
            <a:r>
              <a:rPr lang="en-US" dirty="0">
                <a:solidFill>
                  <a:srgbClr val="FFFFFF"/>
                </a:solidFill>
              </a:rPr>
              <a:t>There’s a big range of number of teeth people extract so don’t worry if you don’t take out </a:t>
            </a:r>
            <a:r>
              <a:rPr lang="en-US" dirty="0" smtClean="0">
                <a:solidFill>
                  <a:srgbClr val="FFFFFF"/>
                </a:solidFill>
              </a:rPr>
              <a:t>many – just get your head around the mechanics. </a:t>
            </a:r>
          </a:p>
          <a:p>
            <a:endParaRPr lang="en-AU" dirty="0">
              <a:solidFill>
                <a:srgbClr val="FFFFFF"/>
              </a:solidFill>
            </a:endParaRPr>
          </a:p>
          <a:p>
            <a:endParaRPr lang="en-AU" dirty="0">
              <a:solidFill>
                <a:srgbClr val="FFFFFF"/>
              </a:solidFill>
            </a:endParaRPr>
          </a:p>
          <a:p>
            <a:endParaRPr lang="en-AU" dirty="0">
              <a:solidFill>
                <a:srgbClr val="FFFFFF"/>
              </a:solidFill>
            </a:endParaRPr>
          </a:p>
        </p:txBody>
      </p:sp>
    </p:spTree>
    <p:extLst>
      <p:ext uri="{BB962C8B-B14F-4D97-AF65-F5344CB8AC3E}">
        <p14:creationId xmlns:p14="http://schemas.microsoft.com/office/powerpoint/2010/main" val="34955466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5"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EXAMS/ASSESSMENT</a:t>
            </a:r>
            <a:endParaRPr lang="en-US" sz="3600" dirty="0">
              <a:solidFill>
                <a:srgbClr val="FFFFFF"/>
              </a:solidFill>
              <a:latin typeface="Helvetica"/>
              <a:cs typeface="Helvetica"/>
            </a:endParaRPr>
          </a:p>
        </p:txBody>
      </p:sp>
      <p:sp>
        <p:nvSpPr>
          <p:cNvPr id="6" name="Content Placeholder 2"/>
          <p:cNvSpPr>
            <a:spLocks noGrp="1"/>
          </p:cNvSpPr>
          <p:nvPr>
            <p:ph idx="1"/>
          </p:nvPr>
        </p:nvSpPr>
        <p:spPr>
          <a:xfrm>
            <a:off x="457200" y="1600200"/>
            <a:ext cx="8229600" cy="4525963"/>
          </a:xfrm>
        </p:spPr>
        <p:txBody>
          <a:bodyPr>
            <a:normAutofit fontScale="70000" lnSpcReduction="20000"/>
          </a:bodyPr>
          <a:lstStyle/>
          <a:p>
            <a:pPr marL="0" indent="0">
              <a:buNone/>
            </a:pPr>
            <a:r>
              <a:rPr lang="en-US" dirty="0" smtClean="0">
                <a:solidFill>
                  <a:srgbClr val="FFFFFF"/>
                </a:solidFill>
                <a:latin typeface="Helvetica"/>
                <a:cs typeface="Helvetica"/>
              </a:rPr>
              <a:t>Social Health Assignment</a:t>
            </a:r>
          </a:p>
          <a:p>
            <a:r>
              <a:rPr lang="en-US" dirty="0" err="1" smtClean="0">
                <a:solidFill>
                  <a:srgbClr val="FFFFFF"/>
                </a:solidFill>
                <a:latin typeface="Helvetica"/>
                <a:cs typeface="Helvetica"/>
              </a:rPr>
              <a:t>Sem</a:t>
            </a:r>
            <a:r>
              <a:rPr lang="en-US" dirty="0" smtClean="0">
                <a:solidFill>
                  <a:srgbClr val="FFFFFF"/>
                </a:solidFill>
                <a:latin typeface="Helvetica"/>
                <a:cs typeface="Helvetica"/>
              </a:rPr>
              <a:t> 1</a:t>
            </a:r>
          </a:p>
          <a:p>
            <a:pPr lvl="1"/>
            <a:r>
              <a:rPr lang="en-US" dirty="0" smtClean="0">
                <a:solidFill>
                  <a:srgbClr val="FFFFFF"/>
                </a:solidFill>
                <a:latin typeface="Helvetica"/>
                <a:cs typeface="Helvetica"/>
              </a:rPr>
              <a:t>OMS/Ortho TOU</a:t>
            </a:r>
          </a:p>
          <a:p>
            <a:pPr lvl="1"/>
            <a:r>
              <a:rPr lang="en-US" dirty="0" err="1" smtClean="0">
                <a:solidFill>
                  <a:srgbClr val="FFFFFF"/>
                </a:solidFill>
                <a:latin typeface="Helvetica"/>
                <a:cs typeface="Helvetica"/>
              </a:rPr>
              <a:t>Paeds</a:t>
            </a:r>
            <a:r>
              <a:rPr lang="en-US" dirty="0" smtClean="0">
                <a:solidFill>
                  <a:srgbClr val="FFFFFF"/>
                </a:solidFill>
                <a:latin typeface="Helvetica"/>
                <a:cs typeface="Helvetica"/>
              </a:rPr>
              <a:t> TOU</a:t>
            </a:r>
          </a:p>
          <a:p>
            <a:pPr lvl="1"/>
            <a:r>
              <a:rPr lang="en-US" dirty="0" smtClean="0">
                <a:solidFill>
                  <a:srgbClr val="FFFFFF"/>
                </a:solidFill>
                <a:latin typeface="Helvetica"/>
                <a:cs typeface="Helvetica"/>
              </a:rPr>
              <a:t>GDP/Rem Pros combined written exam</a:t>
            </a:r>
          </a:p>
          <a:p>
            <a:pPr lvl="1"/>
            <a:r>
              <a:rPr lang="en-US" dirty="0" smtClean="0">
                <a:solidFill>
                  <a:srgbClr val="FFFFFF"/>
                </a:solidFill>
                <a:latin typeface="Helvetica"/>
                <a:cs typeface="Helvetica"/>
              </a:rPr>
              <a:t>Pharmacology written exam</a:t>
            </a:r>
            <a:endParaRPr lang="en-US" dirty="0">
              <a:solidFill>
                <a:srgbClr val="FFFFFF"/>
              </a:solidFill>
              <a:latin typeface="Helvetica"/>
              <a:cs typeface="Helvetica"/>
            </a:endParaRPr>
          </a:p>
          <a:p>
            <a:pPr marL="457200" lvl="1" indent="-457200">
              <a:buFont typeface="Arial"/>
              <a:buChar char="•"/>
            </a:pPr>
            <a:r>
              <a:rPr lang="en-US" sz="3200" dirty="0" err="1" smtClean="0">
                <a:solidFill>
                  <a:srgbClr val="FFFFFF"/>
                </a:solidFill>
                <a:latin typeface="Helvetica"/>
                <a:cs typeface="Helvetica"/>
              </a:rPr>
              <a:t>Sem</a:t>
            </a:r>
            <a:r>
              <a:rPr lang="en-US" sz="3200" dirty="0" smtClean="0">
                <a:solidFill>
                  <a:srgbClr val="FFFFFF"/>
                </a:solidFill>
                <a:latin typeface="Helvetica"/>
                <a:cs typeface="Helvetica"/>
              </a:rPr>
              <a:t> 2</a:t>
            </a:r>
          </a:p>
          <a:p>
            <a:pPr lvl="1"/>
            <a:r>
              <a:rPr lang="en-US" dirty="0" err="1" smtClean="0">
                <a:solidFill>
                  <a:srgbClr val="FFFFFF"/>
                </a:solidFill>
                <a:latin typeface="Helvetica"/>
                <a:cs typeface="Helvetica"/>
              </a:rPr>
              <a:t>Paeds</a:t>
            </a:r>
            <a:r>
              <a:rPr lang="en-US" dirty="0" smtClean="0">
                <a:solidFill>
                  <a:srgbClr val="FFFFFF"/>
                </a:solidFill>
                <a:latin typeface="Helvetica"/>
                <a:cs typeface="Helvetica"/>
              </a:rPr>
              <a:t> TOU</a:t>
            </a:r>
          </a:p>
          <a:p>
            <a:pPr lvl="1"/>
            <a:r>
              <a:rPr lang="en-US" dirty="0" smtClean="0">
                <a:solidFill>
                  <a:srgbClr val="FFFFFF"/>
                </a:solidFill>
                <a:latin typeface="Helvetica"/>
                <a:cs typeface="Helvetica"/>
              </a:rPr>
              <a:t>OMS VIVA + written report</a:t>
            </a:r>
          </a:p>
          <a:p>
            <a:pPr lvl="1"/>
            <a:r>
              <a:rPr lang="en-US" dirty="0" smtClean="0">
                <a:solidFill>
                  <a:srgbClr val="FFFFFF"/>
                </a:solidFill>
                <a:latin typeface="Helvetica"/>
                <a:cs typeface="Helvetica"/>
              </a:rPr>
              <a:t>Ortho OSCE (written not verbal)</a:t>
            </a:r>
          </a:p>
          <a:p>
            <a:pPr lvl="1"/>
            <a:r>
              <a:rPr lang="en-US" dirty="0" smtClean="0">
                <a:solidFill>
                  <a:srgbClr val="FFFFFF"/>
                </a:solidFill>
                <a:latin typeface="Helvetica"/>
                <a:cs typeface="Helvetica"/>
              </a:rPr>
              <a:t>Geriatrics TOU</a:t>
            </a:r>
          </a:p>
          <a:p>
            <a:pPr lvl="1"/>
            <a:r>
              <a:rPr lang="en-US" dirty="0" smtClean="0">
                <a:solidFill>
                  <a:srgbClr val="FFFFFF"/>
                </a:solidFill>
                <a:latin typeface="Helvetica"/>
                <a:cs typeface="Helvetica"/>
              </a:rPr>
              <a:t>GDP written exam</a:t>
            </a:r>
          </a:p>
          <a:p>
            <a:pPr lvl="1"/>
            <a:r>
              <a:rPr lang="en-US" dirty="0" smtClean="0">
                <a:solidFill>
                  <a:srgbClr val="FFFFFF"/>
                </a:solidFill>
                <a:latin typeface="Helvetica"/>
                <a:cs typeface="Helvetica"/>
              </a:rPr>
              <a:t>PIA</a:t>
            </a:r>
          </a:p>
          <a:p>
            <a:pPr lvl="1"/>
            <a:r>
              <a:rPr lang="en-US" dirty="0" smtClean="0">
                <a:solidFill>
                  <a:srgbClr val="FFFFFF"/>
                </a:solidFill>
                <a:latin typeface="Helvetica"/>
                <a:cs typeface="Helvetica"/>
              </a:rPr>
              <a:t>Clinic (GDPx2/OD + each separate discipline)</a:t>
            </a:r>
            <a:endParaRPr lang="en-US" dirty="0">
              <a:solidFill>
                <a:srgbClr val="FFFFFF"/>
              </a:solidFill>
              <a:latin typeface="Helvetica"/>
              <a:cs typeface="Helvetica"/>
            </a:endParaRPr>
          </a:p>
        </p:txBody>
      </p:sp>
    </p:spTree>
    <p:extLst>
      <p:ext uri="{BB962C8B-B14F-4D97-AF65-F5344CB8AC3E}">
        <p14:creationId xmlns:p14="http://schemas.microsoft.com/office/powerpoint/2010/main" val="223450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5"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TIPS</a:t>
            </a:r>
            <a:endParaRPr lang="en-US" sz="3600" dirty="0">
              <a:solidFill>
                <a:srgbClr val="FFFFFF"/>
              </a:solidFill>
              <a:latin typeface="Helvetica"/>
              <a:cs typeface="Helvetica"/>
            </a:endParaRPr>
          </a:p>
        </p:txBody>
      </p:sp>
      <p:sp>
        <p:nvSpPr>
          <p:cNvPr id="6" name="Content Placeholder 2"/>
          <p:cNvSpPr>
            <a:spLocks noGrp="1"/>
          </p:cNvSpPr>
          <p:nvPr>
            <p:ph idx="1"/>
          </p:nvPr>
        </p:nvSpPr>
        <p:spPr>
          <a:xfrm>
            <a:off x="457200" y="1600200"/>
            <a:ext cx="8229600" cy="4525963"/>
          </a:xfrm>
        </p:spPr>
        <p:txBody>
          <a:bodyPr/>
          <a:lstStyle/>
          <a:p>
            <a:r>
              <a:rPr lang="en-US" dirty="0" smtClean="0">
                <a:solidFill>
                  <a:srgbClr val="FFFFFF"/>
                </a:solidFill>
                <a:latin typeface="Helvetica"/>
                <a:cs typeface="Helvetica"/>
              </a:rPr>
              <a:t>Be </a:t>
            </a:r>
            <a:r>
              <a:rPr lang="en-US" dirty="0" err="1" smtClean="0">
                <a:solidFill>
                  <a:srgbClr val="FFFFFF"/>
                </a:solidFill>
                <a:latin typeface="Helvetica"/>
                <a:cs typeface="Helvetica"/>
              </a:rPr>
              <a:t>organised</a:t>
            </a:r>
            <a:endParaRPr lang="en-US" dirty="0" smtClean="0">
              <a:solidFill>
                <a:srgbClr val="FFFFFF"/>
              </a:solidFill>
              <a:latin typeface="Helvetica"/>
              <a:cs typeface="Helvetica"/>
            </a:endParaRPr>
          </a:p>
          <a:p>
            <a:r>
              <a:rPr lang="en-US" dirty="0" smtClean="0">
                <a:solidFill>
                  <a:srgbClr val="FFFFFF"/>
                </a:solidFill>
                <a:latin typeface="Helvetica"/>
                <a:cs typeface="Helvetica"/>
              </a:rPr>
              <a:t>Stay balanced</a:t>
            </a:r>
          </a:p>
          <a:p>
            <a:r>
              <a:rPr lang="en-US" dirty="0" smtClean="0">
                <a:solidFill>
                  <a:srgbClr val="FFFFFF"/>
                </a:solidFill>
                <a:latin typeface="Helvetica"/>
                <a:cs typeface="Helvetica"/>
              </a:rPr>
              <a:t>Make time for friends</a:t>
            </a:r>
          </a:p>
          <a:p>
            <a:r>
              <a:rPr lang="en-US" dirty="0" smtClean="0">
                <a:solidFill>
                  <a:srgbClr val="FFFFFF"/>
                </a:solidFill>
                <a:latin typeface="Helvetica"/>
                <a:cs typeface="Helvetica"/>
              </a:rPr>
              <a:t>Use your off-weeks wisely</a:t>
            </a:r>
          </a:p>
          <a:p>
            <a:r>
              <a:rPr lang="en-US" dirty="0" smtClean="0">
                <a:solidFill>
                  <a:srgbClr val="FFFFFF"/>
                </a:solidFill>
                <a:latin typeface="Helvetica"/>
                <a:cs typeface="Helvetica"/>
              </a:rPr>
              <a:t>Be good to each other </a:t>
            </a:r>
          </a:p>
          <a:p>
            <a:r>
              <a:rPr lang="en-US" dirty="0" smtClean="0">
                <a:solidFill>
                  <a:srgbClr val="FFFFFF"/>
                </a:solidFill>
                <a:latin typeface="Helvetica"/>
                <a:cs typeface="Helvetica"/>
              </a:rPr>
              <a:t>Maintain perspective! </a:t>
            </a:r>
            <a:endParaRPr lang="en-US" dirty="0">
              <a:solidFill>
                <a:srgbClr val="FFFFFF"/>
              </a:solidFill>
              <a:latin typeface="Helvetica"/>
              <a:cs typeface="Helvetica"/>
            </a:endParaRPr>
          </a:p>
        </p:txBody>
      </p:sp>
    </p:spTree>
    <p:extLst>
      <p:ext uri="{BB962C8B-B14F-4D97-AF65-F5344CB8AC3E}">
        <p14:creationId xmlns:p14="http://schemas.microsoft.com/office/powerpoint/2010/main" val="94760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5"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QUESTIONS?</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402407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Picture 10"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13" name="TextBox 12"/>
          <p:cNvSpPr txBox="1"/>
          <p:nvPr/>
        </p:nvSpPr>
        <p:spPr>
          <a:xfrm>
            <a:off x="1060578" y="1246432"/>
            <a:ext cx="7019355" cy="4401204"/>
          </a:xfrm>
          <a:prstGeom prst="rect">
            <a:avLst/>
          </a:prstGeom>
          <a:noFill/>
          <a:ln>
            <a:solidFill>
              <a:schemeClr val="bg1"/>
            </a:solidFill>
          </a:ln>
        </p:spPr>
        <p:txBody>
          <a:bodyPr wrap="square" rtlCol="0">
            <a:spAutoFit/>
          </a:bodyPr>
          <a:lstStyle/>
          <a:p>
            <a:pPr algn="ctr"/>
            <a:r>
              <a:rPr lang="en-AU" sz="1400" b="1" cap="all" dirty="0">
                <a:solidFill>
                  <a:srgbClr val="FFFFFF"/>
                </a:solidFill>
                <a:latin typeface="Helvetica"/>
                <a:cs typeface="Helvetica"/>
              </a:rPr>
              <a:t>Commonwealth of Australia</a:t>
            </a: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Copyright Regulations 1969</a:t>
            </a:r>
            <a:endParaRPr lang="en-US" sz="1400" dirty="0">
              <a:solidFill>
                <a:srgbClr val="FFFFFF"/>
              </a:solidFill>
              <a:latin typeface="Helvetica"/>
              <a:cs typeface="Helvetica"/>
            </a:endParaRPr>
          </a:p>
          <a:p>
            <a:r>
              <a:rPr lang="en-AU" sz="1400" dirty="0">
                <a:solidFill>
                  <a:srgbClr val="FFFFFF"/>
                </a:solidFill>
                <a:latin typeface="Helvetica"/>
                <a:cs typeface="Helvetica"/>
              </a:rPr>
              <a:t> </a:t>
            </a:r>
            <a:endParaRPr lang="en-US" sz="1400" dirty="0">
              <a:solidFill>
                <a:srgbClr val="FFFFFF"/>
              </a:solidFill>
              <a:latin typeface="Helvetica"/>
              <a:cs typeface="Helvetica"/>
            </a:endParaRPr>
          </a:p>
          <a:p>
            <a:pPr algn="ctr"/>
            <a:r>
              <a:rPr lang="en-AU" sz="1400" b="1" cap="all" dirty="0">
                <a:solidFill>
                  <a:srgbClr val="FFFFFF"/>
                </a:solidFill>
                <a:latin typeface="Helvetica"/>
                <a:cs typeface="Helvetica"/>
              </a:rPr>
              <a:t>Warning</a:t>
            </a: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This material has been reproduced and communicated to you by or on behalf of The University of Adelaide under Part VB of the </a:t>
            </a:r>
            <a:r>
              <a:rPr lang="en-AU" sz="1400" i="1" dirty="0">
                <a:solidFill>
                  <a:srgbClr val="FFFFFF"/>
                </a:solidFill>
                <a:latin typeface="Helvetica"/>
                <a:cs typeface="Helvetica"/>
              </a:rPr>
              <a:t>Copyright Act 1968</a:t>
            </a:r>
            <a:r>
              <a:rPr lang="en-AU" sz="1400" dirty="0">
                <a:solidFill>
                  <a:srgbClr val="FFFFFF"/>
                </a:solidFill>
                <a:latin typeface="Helvetica"/>
                <a:cs typeface="Helvetica"/>
              </a:rPr>
              <a:t> (the</a:t>
            </a:r>
            <a:r>
              <a:rPr lang="en-AU" sz="1400" b="1" i="1" dirty="0">
                <a:solidFill>
                  <a:srgbClr val="FFFFFF"/>
                </a:solidFill>
                <a:latin typeface="Helvetica"/>
                <a:cs typeface="Helvetica"/>
              </a:rPr>
              <a:t> Act</a:t>
            </a:r>
            <a:r>
              <a:rPr lang="en-AU" sz="1400" dirty="0">
                <a:solidFill>
                  <a:srgbClr val="FFFFFF"/>
                </a:solidFill>
                <a:latin typeface="Helvetica"/>
                <a:cs typeface="Helvetica"/>
              </a:rPr>
              <a:t>)</a:t>
            </a:r>
            <a:r>
              <a:rPr lang="en-AU" sz="1400" dirty="0" smtClean="0">
                <a:solidFill>
                  <a:srgbClr val="FFFFFF"/>
                </a:solidFill>
                <a:latin typeface="Helvetica"/>
                <a:cs typeface="Helvetica"/>
              </a:rPr>
              <a:t>.</a:t>
            </a:r>
          </a:p>
          <a:p>
            <a:pPr algn="ct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The material in this communication may be subject to copyright under the Act. Any further reproduction or communication of this material by you may be the subject of copyright protection under the Act</a:t>
            </a:r>
            <a:r>
              <a:rPr lang="en-AU" sz="1400" dirty="0" smtClean="0">
                <a:solidFill>
                  <a:srgbClr val="FFFFFF"/>
                </a:solidFill>
                <a:latin typeface="Helvetica"/>
                <a:cs typeface="Helvetica"/>
              </a:rPr>
              <a:t>.</a:t>
            </a:r>
          </a:p>
          <a:p>
            <a:pPr algn="ctr"/>
            <a:endParaRPr lang="en-US" sz="1400" dirty="0">
              <a:solidFill>
                <a:srgbClr val="FFFFFF"/>
              </a:solidFill>
              <a:latin typeface="Helvetica"/>
              <a:cs typeface="Helvetica"/>
            </a:endParaRPr>
          </a:p>
          <a:p>
            <a:pPr algn="ctr"/>
            <a:r>
              <a:rPr lang="en-US" sz="1400" dirty="0">
                <a:solidFill>
                  <a:srgbClr val="FFFFFF"/>
                </a:solidFill>
                <a:latin typeface="Helvetica"/>
                <a:cs typeface="Helvetica"/>
              </a:rPr>
              <a:t>The AUDSS assumes no responsibility or liability for any information, materials or other content provided by any of our </a:t>
            </a:r>
            <a:r>
              <a:rPr lang="en-US" sz="1400" i="1" dirty="0">
                <a:solidFill>
                  <a:srgbClr val="FFFFFF"/>
                </a:solidFill>
                <a:latin typeface="Helvetica"/>
                <a:cs typeface="Helvetica"/>
              </a:rPr>
              <a:t>student</a:t>
            </a:r>
            <a:r>
              <a:rPr lang="en-US" sz="1400" dirty="0">
                <a:solidFill>
                  <a:srgbClr val="FFFFFF"/>
                </a:solidFill>
                <a:latin typeface="Helvetica"/>
                <a:cs typeface="Helvetica"/>
              </a:rPr>
              <a:t> lecturers. All content is viewed and used by you at your own risk and we do not warrant the accuracy or reliability of any of the lecture material. </a:t>
            </a:r>
            <a:endParaRPr lang="en-US" sz="1400" dirty="0" smtClean="0">
              <a:solidFill>
                <a:srgbClr val="FFFFFF"/>
              </a:solidFill>
              <a:latin typeface="Helvetica"/>
              <a:cs typeface="Helvetica"/>
            </a:endParaRPr>
          </a:p>
          <a:p>
            <a:pPr algn="ctr"/>
            <a:endParaRPr lang="en-US" sz="1400" dirty="0">
              <a:solidFill>
                <a:srgbClr val="FFFFFF"/>
              </a:solidFill>
              <a:latin typeface="Helvetica"/>
              <a:cs typeface="Helvetica"/>
            </a:endParaRPr>
          </a:p>
          <a:p>
            <a:pPr algn="ctr"/>
            <a:r>
              <a:rPr lang="en-US" sz="1400" dirty="0">
                <a:solidFill>
                  <a:srgbClr val="FFFFFF"/>
                </a:solidFill>
                <a:latin typeface="Helvetica"/>
                <a:cs typeface="Helvetica"/>
              </a:rPr>
              <a:t>The views expressed are those of the individual contributors and not necessarily those of </a:t>
            </a:r>
            <a:r>
              <a:rPr lang="en-US" sz="1400" dirty="0" smtClean="0">
                <a:solidFill>
                  <a:srgbClr val="FFFFFF"/>
                </a:solidFill>
                <a:latin typeface="Helvetica"/>
                <a:cs typeface="Helvetica"/>
              </a:rPr>
              <a:t>the AUDSS of Adelaide School </a:t>
            </a:r>
            <a:r>
              <a:rPr lang="en-US" sz="1400" smtClean="0">
                <a:solidFill>
                  <a:srgbClr val="FFFFFF"/>
                </a:solidFill>
                <a:latin typeface="Helvetica"/>
                <a:cs typeface="Helvetica"/>
              </a:rPr>
              <a:t>of Dentistry. </a:t>
            </a:r>
            <a:endParaRPr lang="en-US" sz="1400" dirty="0" smtClean="0">
              <a:solidFill>
                <a:srgbClr val="FFFFFF"/>
              </a:solidFill>
              <a:latin typeface="Helvetica"/>
              <a:cs typeface="Helvetica"/>
            </a:endParaRPr>
          </a:p>
          <a:p>
            <a:pPr algn="ctr"/>
            <a:endParaRPr lang="en-US" sz="1400" dirty="0">
              <a:solidFill>
                <a:srgbClr val="FFFFFF"/>
              </a:solidFill>
              <a:latin typeface="Helvetica"/>
              <a:cs typeface="Helvetica"/>
            </a:endParaRPr>
          </a:p>
          <a:p>
            <a:pPr algn="ctr"/>
            <a:r>
              <a:rPr lang="en-AU" sz="1400" b="1" dirty="0">
                <a:solidFill>
                  <a:srgbClr val="FFFFFF"/>
                </a:solidFill>
                <a:latin typeface="Helvetica"/>
                <a:cs typeface="Helvetica"/>
              </a:rPr>
              <a:t>Do not remove this notice.</a:t>
            </a:r>
            <a:r>
              <a:rPr lang="en-US" sz="1400" dirty="0" smtClean="0">
                <a:solidFill>
                  <a:srgbClr val="FFFFFF"/>
                </a:solidFill>
                <a:effectLst/>
                <a:latin typeface="Helvetica"/>
                <a:cs typeface="Helvetica"/>
              </a:rPr>
              <a:t> </a:t>
            </a:r>
            <a:endParaRPr lang="en-US" sz="1400" dirty="0">
              <a:solidFill>
                <a:srgbClr val="FFFFFF"/>
              </a:solidFill>
              <a:latin typeface="Helvetica"/>
              <a:cs typeface="Helvetica"/>
            </a:endParaRPr>
          </a:p>
        </p:txBody>
      </p:sp>
    </p:spTree>
    <p:extLst>
      <p:ext uri="{BB962C8B-B14F-4D97-AF65-F5344CB8AC3E}">
        <p14:creationId xmlns:p14="http://schemas.microsoft.com/office/powerpoint/2010/main" val="3401098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Picture 10"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13" name="TextBox 12"/>
          <p:cNvSpPr txBox="1"/>
          <p:nvPr/>
        </p:nvSpPr>
        <p:spPr>
          <a:xfrm>
            <a:off x="1060578" y="1246432"/>
            <a:ext cx="7019355" cy="4524315"/>
          </a:xfrm>
          <a:prstGeom prst="rect">
            <a:avLst/>
          </a:prstGeom>
          <a:noFill/>
          <a:ln>
            <a:noFill/>
          </a:ln>
        </p:spPr>
        <p:txBody>
          <a:bodyPr wrap="square" rtlCol="0">
            <a:spAutoFit/>
          </a:bodyPr>
          <a:lstStyle/>
          <a:p>
            <a:pPr marL="342900" indent="-342900">
              <a:buFont typeface="Arial"/>
              <a:buChar char="•"/>
            </a:pPr>
            <a:r>
              <a:rPr lang="en-US" sz="3200" dirty="0" smtClean="0">
                <a:solidFill>
                  <a:srgbClr val="FFFFFF"/>
                </a:solidFill>
                <a:latin typeface="Helvetica"/>
                <a:cs typeface="Helvetica"/>
              </a:rPr>
              <a:t>ILAs</a:t>
            </a:r>
          </a:p>
          <a:p>
            <a:pPr marL="342900" indent="-342900">
              <a:buFont typeface="Arial"/>
              <a:buChar char="•"/>
            </a:pPr>
            <a:r>
              <a:rPr lang="en-US" sz="3200" dirty="0" smtClean="0">
                <a:solidFill>
                  <a:srgbClr val="FFFFFF"/>
                </a:solidFill>
                <a:latin typeface="Helvetica"/>
                <a:cs typeface="Helvetica"/>
              </a:rPr>
              <a:t>Clinic</a:t>
            </a:r>
          </a:p>
          <a:p>
            <a:pPr marL="342900" indent="-342900">
              <a:buFont typeface="Arial"/>
              <a:buChar char="•"/>
            </a:pPr>
            <a:r>
              <a:rPr lang="en-US" sz="3200" dirty="0" smtClean="0">
                <a:solidFill>
                  <a:srgbClr val="FFFFFF"/>
                </a:solidFill>
                <a:latin typeface="Helvetica"/>
                <a:cs typeface="Helvetica"/>
              </a:rPr>
              <a:t>Lectures</a:t>
            </a:r>
          </a:p>
          <a:p>
            <a:pPr marL="800100" lvl="1" indent="-342900">
              <a:buFont typeface="Arial"/>
              <a:buChar char="•"/>
            </a:pPr>
            <a:r>
              <a:rPr lang="en-US" sz="3200" dirty="0" smtClean="0">
                <a:solidFill>
                  <a:srgbClr val="FFFFFF"/>
                </a:solidFill>
                <a:latin typeface="Helvetica"/>
                <a:cs typeface="Helvetica"/>
              </a:rPr>
              <a:t>Geriatrics </a:t>
            </a:r>
          </a:p>
          <a:p>
            <a:pPr marL="800100" lvl="1" indent="-342900">
              <a:buFont typeface="Arial"/>
              <a:buChar char="•"/>
            </a:pPr>
            <a:r>
              <a:rPr lang="en-US" sz="3200" dirty="0" smtClean="0">
                <a:solidFill>
                  <a:srgbClr val="FFFFFF"/>
                </a:solidFill>
                <a:latin typeface="Helvetica"/>
                <a:cs typeface="Helvetica"/>
              </a:rPr>
              <a:t>Oral Surgery (online)</a:t>
            </a:r>
          </a:p>
          <a:p>
            <a:pPr marL="800100" lvl="1" indent="-342900">
              <a:buFont typeface="Arial"/>
              <a:buChar char="•"/>
            </a:pPr>
            <a:r>
              <a:rPr lang="en-US" sz="3200" dirty="0" smtClean="0">
                <a:solidFill>
                  <a:srgbClr val="FFFFFF"/>
                </a:solidFill>
                <a:latin typeface="Helvetica"/>
                <a:cs typeface="Helvetica"/>
              </a:rPr>
              <a:t>Ortho</a:t>
            </a:r>
          </a:p>
          <a:p>
            <a:pPr marL="800100" lvl="1" indent="-342900">
              <a:buFont typeface="Arial"/>
              <a:buChar char="•"/>
            </a:pPr>
            <a:r>
              <a:rPr lang="en-US" sz="3200" dirty="0" err="1" smtClean="0">
                <a:solidFill>
                  <a:srgbClr val="FFFFFF"/>
                </a:solidFill>
                <a:latin typeface="Helvetica"/>
                <a:cs typeface="Helvetica"/>
              </a:rPr>
              <a:t>Paeds</a:t>
            </a:r>
            <a:endParaRPr lang="en-US" sz="3200" dirty="0" smtClean="0">
              <a:solidFill>
                <a:srgbClr val="FFFFFF"/>
              </a:solidFill>
              <a:latin typeface="Helvetica"/>
              <a:cs typeface="Helvetica"/>
            </a:endParaRPr>
          </a:p>
          <a:p>
            <a:pPr marL="800100" lvl="1" indent="-342900">
              <a:buFont typeface="Arial"/>
              <a:buChar char="•"/>
            </a:pPr>
            <a:r>
              <a:rPr lang="en-US" sz="3200" dirty="0" smtClean="0">
                <a:solidFill>
                  <a:srgbClr val="FFFFFF"/>
                </a:solidFill>
                <a:latin typeface="Helvetica"/>
                <a:cs typeface="Helvetica"/>
              </a:rPr>
              <a:t>Traumatology</a:t>
            </a:r>
          </a:p>
          <a:p>
            <a:r>
              <a:rPr lang="en-US" sz="3200" dirty="0" smtClean="0">
                <a:solidFill>
                  <a:srgbClr val="FFFFFF"/>
                </a:solidFill>
                <a:latin typeface="Helvetica"/>
                <a:cs typeface="Helvetica"/>
              </a:rPr>
              <a:t>Exams/assessment</a:t>
            </a:r>
          </a:p>
        </p:txBody>
      </p:sp>
      <p:sp>
        <p:nvSpPr>
          <p:cNvPr id="3" name="TextBox 2"/>
          <p:cNvSpPr txBox="1"/>
          <p:nvPr/>
        </p:nvSpPr>
        <p:spPr>
          <a:xfrm>
            <a:off x="1060578" y="458291"/>
            <a:ext cx="7111032" cy="646331"/>
          </a:xfrm>
          <a:prstGeom prst="rect">
            <a:avLst/>
          </a:prstGeom>
          <a:noFill/>
        </p:spPr>
        <p:txBody>
          <a:bodyPr wrap="square" rtlCol="0">
            <a:spAutoFit/>
          </a:bodyPr>
          <a:lstStyle/>
          <a:p>
            <a:r>
              <a:rPr lang="en-US" sz="3600" dirty="0" smtClean="0">
                <a:solidFill>
                  <a:schemeClr val="bg1"/>
                </a:solidFill>
                <a:latin typeface="Helvetica"/>
                <a:cs typeface="Helvetica"/>
              </a:rPr>
              <a:t>OUTLINE OF BDS4</a:t>
            </a:r>
            <a:endParaRPr lang="en-US" sz="3600" dirty="0">
              <a:solidFill>
                <a:schemeClr val="bg1"/>
              </a:solidFill>
              <a:latin typeface="Helvetica"/>
              <a:cs typeface="Helvetica"/>
            </a:endParaRPr>
          </a:p>
        </p:txBody>
      </p:sp>
    </p:spTree>
    <p:extLst>
      <p:ext uri="{BB962C8B-B14F-4D97-AF65-F5344CB8AC3E}">
        <p14:creationId xmlns:p14="http://schemas.microsoft.com/office/powerpoint/2010/main" val="17306410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solidFill>
                  <a:srgbClr val="FFFFFF"/>
                </a:solidFill>
                <a:latin typeface="Helvetica"/>
                <a:cs typeface="Helvetica"/>
              </a:rPr>
              <a:t>CLINIC</a:t>
            </a:r>
            <a:endParaRPr lang="en-US" dirty="0">
              <a:solidFill>
                <a:srgbClr val="FFFFFF"/>
              </a:solidFill>
              <a:latin typeface="Helvetica"/>
              <a:cs typeface="Helvetica"/>
            </a:endParaRPr>
          </a:p>
        </p:txBody>
      </p:sp>
      <p:sp>
        <p:nvSpPr>
          <p:cNvPr id="11" name="Content Placeholder 2"/>
          <p:cNvSpPr>
            <a:spLocks noGrp="1"/>
          </p:cNvSpPr>
          <p:nvPr>
            <p:ph idx="1"/>
          </p:nvPr>
        </p:nvSpPr>
        <p:spPr/>
        <p:txBody>
          <a:bodyPr/>
          <a:lstStyle/>
          <a:p>
            <a:r>
              <a:rPr lang="en-US" dirty="0" smtClean="0">
                <a:solidFill>
                  <a:srgbClr val="FFFFFF"/>
                </a:solidFill>
                <a:latin typeface="Helvetica"/>
                <a:cs typeface="Helvetica"/>
              </a:rPr>
              <a:t>8 clinic sessions per fortnight, 1 student learner</a:t>
            </a:r>
          </a:p>
          <a:p>
            <a:r>
              <a:rPr lang="en-US" dirty="0" smtClean="0">
                <a:solidFill>
                  <a:srgbClr val="FFFFFF"/>
                </a:solidFill>
                <a:latin typeface="Helvetica"/>
                <a:cs typeface="Helvetica"/>
              </a:rPr>
              <a:t>Oral surgery rotations (2-3)</a:t>
            </a:r>
          </a:p>
          <a:p>
            <a:r>
              <a:rPr lang="en-US" dirty="0" smtClean="0">
                <a:solidFill>
                  <a:srgbClr val="FFFFFF"/>
                </a:solidFill>
                <a:latin typeface="Helvetica"/>
                <a:cs typeface="Helvetica"/>
              </a:rPr>
              <a:t>Radiology roster</a:t>
            </a:r>
          </a:p>
        </p:txBody>
      </p:sp>
    </p:spTree>
    <p:extLst>
      <p:ext uri="{BB962C8B-B14F-4D97-AF65-F5344CB8AC3E}">
        <p14:creationId xmlns:p14="http://schemas.microsoft.com/office/powerpoint/2010/main" val="35587770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CLINICS per fortnight</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lnSpcReduction="10000"/>
          </a:bodyPr>
          <a:lstStyle/>
          <a:p>
            <a:pPr marL="0" indent="0">
              <a:buNone/>
            </a:pPr>
            <a:endParaRPr lang="en-US" dirty="0" smtClean="0">
              <a:solidFill>
                <a:srgbClr val="FFFFFF"/>
              </a:solidFill>
              <a:latin typeface="Helvetica"/>
              <a:cs typeface="Helvetica"/>
            </a:endParaRPr>
          </a:p>
          <a:p>
            <a:r>
              <a:rPr lang="en-US" dirty="0" smtClean="0">
                <a:solidFill>
                  <a:srgbClr val="FFFFFF"/>
                </a:solidFill>
                <a:latin typeface="Helvetica"/>
                <a:cs typeface="Helvetica"/>
              </a:rPr>
              <a:t>Endo</a:t>
            </a:r>
          </a:p>
          <a:p>
            <a:r>
              <a:rPr lang="en-US" dirty="0" smtClean="0">
                <a:solidFill>
                  <a:srgbClr val="FFFFFF"/>
                </a:solidFill>
                <a:latin typeface="Helvetica"/>
                <a:cs typeface="Helvetica"/>
              </a:rPr>
              <a:t>Fixed </a:t>
            </a:r>
            <a:r>
              <a:rPr lang="en-US" dirty="0" smtClean="0">
                <a:solidFill>
                  <a:srgbClr val="FFFFFF"/>
                </a:solidFill>
                <a:latin typeface="Helvetica"/>
                <a:cs typeface="Helvetica"/>
              </a:rPr>
              <a:t>Pros</a:t>
            </a:r>
            <a:endParaRPr lang="en-US" dirty="0" smtClean="0">
              <a:solidFill>
                <a:srgbClr val="FFFFFF"/>
              </a:solidFill>
              <a:latin typeface="Helvetica"/>
              <a:cs typeface="Helvetica"/>
            </a:endParaRPr>
          </a:p>
          <a:p>
            <a:r>
              <a:rPr lang="en-US" dirty="0" smtClean="0">
                <a:solidFill>
                  <a:srgbClr val="FFFFFF"/>
                </a:solidFill>
                <a:latin typeface="Helvetica"/>
                <a:cs typeface="Helvetica"/>
              </a:rPr>
              <a:t>Rem Pros</a:t>
            </a:r>
          </a:p>
          <a:p>
            <a:r>
              <a:rPr lang="en-US" dirty="0">
                <a:solidFill>
                  <a:srgbClr val="FFFFFF"/>
                </a:solidFill>
                <a:latin typeface="Helvetica"/>
                <a:cs typeface="Helvetica"/>
              </a:rPr>
              <a:t>GDP x </a:t>
            </a:r>
            <a:r>
              <a:rPr lang="en-US" dirty="0" smtClean="0">
                <a:solidFill>
                  <a:srgbClr val="FFFFFF"/>
                </a:solidFill>
                <a:latin typeface="Helvetica"/>
                <a:cs typeface="Helvetica"/>
              </a:rPr>
              <a:t>2</a:t>
            </a:r>
          </a:p>
          <a:p>
            <a:r>
              <a:rPr lang="en-US" dirty="0" smtClean="0">
                <a:solidFill>
                  <a:srgbClr val="FFFFFF"/>
                </a:solidFill>
                <a:latin typeface="Helvetica"/>
                <a:cs typeface="Helvetica"/>
              </a:rPr>
              <a:t>Oral Diagnosis</a:t>
            </a:r>
          </a:p>
          <a:p>
            <a:r>
              <a:rPr lang="en-US" dirty="0">
                <a:solidFill>
                  <a:srgbClr val="FFFFFF"/>
                </a:solidFill>
                <a:latin typeface="Helvetica"/>
                <a:cs typeface="Helvetica"/>
              </a:rPr>
              <a:t>Ortho (rotates between clinic or seminar)</a:t>
            </a:r>
            <a:endParaRPr lang="en-US" dirty="0" smtClean="0">
              <a:solidFill>
                <a:srgbClr val="FFFFFF"/>
              </a:solidFill>
              <a:latin typeface="Helvetica"/>
              <a:cs typeface="Helvetica"/>
            </a:endParaRPr>
          </a:p>
          <a:p>
            <a:r>
              <a:rPr lang="en-US" dirty="0" err="1" smtClean="0">
                <a:solidFill>
                  <a:srgbClr val="FFFFFF"/>
                </a:solidFill>
                <a:latin typeface="Helvetica"/>
                <a:cs typeface="Helvetica"/>
              </a:rPr>
              <a:t>Paeds</a:t>
            </a:r>
            <a:endParaRPr lang="en-US" dirty="0" smtClean="0">
              <a:solidFill>
                <a:srgbClr val="FFFFFF"/>
              </a:solidFill>
              <a:latin typeface="Helvetica"/>
              <a:cs typeface="Helvetica"/>
            </a:endParaRPr>
          </a:p>
          <a:p>
            <a:pPr marL="0" indent="0">
              <a:buNone/>
            </a:pPr>
            <a:endParaRPr lang="en-US" dirty="0" smtClean="0">
              <a:solidFill>
                <a:srgbClr val="FFFFFF"/>
              </a:solidFill>
              <a:latin typeface="Helvetica"/>
              <a:cs typeface="Helvetica"/>
            </a:endParaRPr>
          </a:p>
        </p:txBody>
      </p:sp>
    </p:spTree>
    <p:extLst>
      <p:ext uri="{BB962C8B-B14F-4D97-AF65-F5344CB8AC3E}">
        <p14:creationId xmlns:p14="http://schemas.microsoft.com/office/powerpoint/2010/main" val="3987542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ENDO</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fontScale="70000" lnSpcReduction="20000"/>
          </a:bodyPr>
          <a:lstStyle/>
          <a:p>
            <a:r>
              <a:rPr lang="en-US" dirty="0">
                <a:solidFill>
                  <a:schemeClr val="bg1"/>
                </a:solidFill>
              </a:rPr>
              <a:t>Units: 40 over 4</a:t>
            </a:r>
            <a:r>
              <a:rPr lang="en-US" baseline="30000" dirty="0">
                <a:solidFill>
                  <a:schemeClr val="bg1"/>
                </a:solidFill>
              </a:rPr>
              <a:t>th</a:t>
            </a:r>
            <a:r>
              <a:rPr lang="en-US" dirty="0">
                <a:solidFill>
                  <a:schemeClr val="bg1"/>
                </a:solidFill>
              </a:rPr>
              <a:t> and 5</a:t>
            </a:r>
            <a:r>
              <a:rPr lang="en-US" baseline="30000" dirty="0">
                <a:solidFill>
                  <a:schemeClr val="bg1"/>
                </a:solidFill>
              </a:rPr>
              <a:t>th</a:t>
            </a:r>
            <a:r>
              <a:rPr lang="en-US" dirty="0">
                <a:solidFill>
                  <a:schemeClr val="bg1"/>
                </a:solidFill>
              </a:rPr>
              <a:t> year		</a:t>
            </a:r>
            <a:endParaRPr lang="en-US" dirty="0" smtClean="0">
              <a:solidFill>
                <a:schemeClr val="bg1"/>
              </a:solidFill>
            </a:endParaRPr>
          </a:p>
          <a:p>
            <a:r>
              <a:rPr lang="en-US" dirty="0">
                <a:solidFill>
                  <a:schemeClr val="bg1"/>
                </a:solidFill>
              </a:rPr>
              <a:t>M</a:t>
            </a:r>
            <a:r>
              <a:rPr lang="en-US" dirty="0" smtClean="0">
                <a:solidFill>
                  <a:schemeClr val="bg1"/>
                </a:solidFill>
              </a:rPr>
              <a:t>ost </a:t>
            </a:r>
            <a:r>
              <a:rPr lang="en-US" dirty="0">
                <a:solidFill>
                  <a:schemeClr val="bg1"/>
                </a:solidFill>
              </a:rPr>
              <a:t>in our year level got around 20</a:t>
            </a:r>
            <a:endParaRPr lang="en-AU" dirty="0">
              <a:solidFill>
                <a:schemeClr val="bg1"/>
              </a:solidFill>
            </a:endParaRPr>
          </a:p>
          <a:p>
            <a:r>
              <a:rPr lang="en-US" dirty="0">
                <a:solidFill>
                  <a:schemeClr val="bg1"/>
                </a:solidFill>
              </a:rPr>
              <a:t>Consult, access, instrumentation, </a:t>
            </a:r>
            <a:r>
              <a:rPr lang="en-US" dirty="0" err="1">
                <a:solidFill>
                  <a:schemeClr val="bg1"/>
                </a:solidFill>
              </a:rPr>
              <a:t>obturation</a:t>
            </a:r>
            <a:r>
              <a:rPr lang="en-US" dirty="0">
                <a:solidFill>
                  <a:schemeClr val="bg1"/>
                </a:solidFill>
              </a:rPr>
              <a:t> all = 1 unit individually</a:t>
            </a:r>
            <a:endParaRPr lang="en-AU" dirty="0">
              <a:solidFill>
                <a:schemeClr val="bg1"/>
              </a:solidFill>
            </a:endParaRPr>
          </a:p>
          <a:p>
            <a:r>
              <a:rPr lang="en-US" dirty="0">
                <a:solidFill>
                  <a:schemeClr val="bg1"/>
                </a:solidFill>
              </a:rPr>
              <a:t>e.g. consult, access, instrumentation + </a:t>
            </a:r>
            <a:r>
              <a:rPr lang="en-US" dirty="0" err="1">
                <a:solidFill>
                  <a:schemeClr val="bg1"/>
                </a:solidFill>
              </a:rPr>
              <a:t>obturation</a:t>
            </a:r>
            <a:r>
              <a:rPr lang="en-US" dirty="0">
                <a:solidFill>
                  <a:schemeClr val="bg1"/>
                </a:solidFill>
              </a:rPr>
              <a:t> of single canal tooth = 4 units. </a:t>
            </a:r>
            <a:endParaRPr lang="en-AU" dirty="0">
              <a:solidFill>
                <a:schemeClr val="bg1"/>
              </a:solidFill>
            </a:endParaRPr>
          </a:p>
          <a:p>
            <a:endParaRPr lang="en-AU" dirty="0">
              <a:solidFill>
                <a:schemeClr val="bg1"/>
              </a:solidFill>
            </a:endParaRPr>
          </a:p>
          <a:p>
            <a:pPr marL="0" indent="0">
              <a:buNone/>
            </a:pPr>
            <a:r>
              <a:rPr lang="en-US" dirty="0" smtClean="0">
                <a:solidFill>
                  <a:schemeClr val="bg1"/>
                </a:solidFill>
              </a:rPr>
              <a:t>Clinic: </a:t>
            </a:r>
          </a:p>
          <a:p>
            <a:r>
              <a:rPr lang="en-US" dirty="0" smtClean="0">
                <a:solidFill>
                  <a:schemeClr val="bg1"/>
                </a:solidFill>
              </a:rPr>
              <a:t>diagnose </a:t>
            </a:r>
            <a:r>
              <a:rPr lang="en-US" dirty="0">
                <a:solidFill>
                  <a:schemeClr val="bg1"/>
                </a:solidFill>
              </a:rPr>
              <a:t>(questions to ask and tests to </a:t>
            </a:r>
            <a:r>
              <a:rPr lang="en-US" dirty="0" smtClean="0">
                <a:solidFill>
                  <a:schemeClr val="bg1"/>
                </a:solidFill>
              </a:rPr>
              <a:t>do</a:t>
            </a:r>
            <a:r>
              <a:rPr lang="en-US" dirty="0">
                <a:solidFill>
                  <a:schemeClr val="bg1"/>
                </a:solidFill>
              </a:rPr>
              <a:t>)</a:t>
            </a:r>
            <a:endParaRPr lang="en-US" dirty="0" smtClean="0">
              <a:solidFill>
                <a:schemeClr val="bg1"/>
              </a:solidFill>
            </a:endParaRPr>
          </a:p>
          <a:p>
            <a:r>
              <a:rPr lang="en-US" dirty="0" smtClean="0">
                <a:solidFill>
                  <a:schemeClr val="bg1"/>
                </a:solidFill>
              </a:rPr>
              <a:t>access form</a:t>
            </a:r>
          </a:p>
          <a:p>
            <a:r>
              <a:rPr lang="en-US" dirty="0" smtClean="0">
                <a:solidFill>
                  <a:schemeClr val="bg1"/>
                </a:solidFill>
              </a:rPr>
              <a:t>instrumentation </a:t>
            </a:r>
            <a:r>
              <a:rPr lang="en-US" dirty="0">
                <a:solidFill>
                  <a:schemeClr val="bg1"/>
                </a:solidFill>
              </a:rPr>
              <a:t>(files and </a:t>
            </a:r>
            <a:r>
              <a:rPr lang="en-US" dirty="0" err="1">
                <a:solidFill>
                  <a:schemeClr val="bg1"/>
                </a:solidFill>
              </a:rPr>
              <a:t>irrigants</a:t>
            </a:r>
            <a:r>
              <a:rPr lang="en-US" dirty="0" smtClean="0">
                <a:solidFill>
                  <a:schemeClr val="bg1"/>
                </a:solidFill>
              </a:rPr>
              <a:t>)</a:t>
            </a:r>
          </a:p>
          <a:p>
            <a:r>
              <a:rPr lang="en-US" dirty="0" smtClean="0">
                <a:solidFill>
                  <a:schemeClr val="bg1"/>
                </a:solidFill>
              </a:rPr>
              <a:t>Medicaments</a:t>
            </a:r>
          </a:p>
          <a:p>
            <a:r>
              <a:rPr lang="en-US" dirty="0" smtClean="0">
                <a:solidFill>
                  <a:schemeClr val="bg1"/>
                </a:solidFill>
              </a:rPr>
              <a:t>how</a:t>
            </a:r>
            <a:r>
              <a:rPr lang="en-US" dirty="0">
                <a:solidFill>
                  <a:schemeClr val="bg1"/>
                </a:solidFill>
              </a:rPr>
              <a:t>/when to </a:t>
            </a:r>
            <a:r>
              <a:rPr lang="en-US" dirty="0" err="1">
                <a:solidFill>
                  <a:schemeClr val="bg1"/>
                </a:solidFill>
              </a:rPr>
              <a:t>obturate</a:t>
            </a:r>
            <a:r>
              <a:rPr lang="en-US" dirty="0">
                <a:solidFill>
                  <a:schemeClr val="bg1"/>
                </a:solidFill>
              </a:rPr>
              <a:t>. </a:t>
            </a:r>
            <a:endParaRPr lang="en-AU" dirty="0">
              <a:solidFill>
                <a:schemeClr val="bg1"/>
              </a:solidFill>
            </a:endParaRPr>
          </a:p>
          <a:p>
            <a:endParaRPr lang="en-US" dirty="0" smtClean="0">
              <a:solidFill>
                <a:srgbClr val="FFFFFF"/>
              </a:solidFill>
              <a:latin typeface="Helvetica"/>
              <a:cs typeface="Helvetica"/>
            </a:endParaRPr>
          </a:p>
        </p:txBody>
      </p:sp>
    </p:spTree>
    <p:extLst>
      <p:ext uri="{BB962C8B-B14F-4D97-AF65-F5344CB8AC3E}">
        <p14:creationId xmlns:p14="http://schemas.microsoft.com/office/powerpoint/2010/main" val="2871264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28538"/>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FIXED </a:t>
            </a:r>
            <a:r>
              <a:rPr lang="en-US" sz="3600" dirty="0" smtClean="0">
                <a:solidFill>
                  <a:srgbClr val="FFFFFF"/>
                </a:solidFill>
                <a:latin typeface="Helvetica"/>
                <a:cs typeface="Helvetica"/>
              </a:rPr>
              <a:t>PROS</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fontScale="70000" lnSpcReduction="20000"/>
          </a:bodyPr>
          <a:lstStyle/>
          <a:p>
            <a:r>
              <a:rPr lang="en-US" dirty="0">
                <a:solidFill>
                  <a:srgbClr val="FFFFFF"/>
                </a:solidFill>
              </a:rPr>
              <a:t>Units: 8 over 4</a:t>
            </a:r>
            <a:r>
              <a:rPr lang="en-US" baseline="30000" dirty="0">
                <a:solidFill>
                  <a:srgbClr val="FFFFFF"/>
                </a:solidFill>
              </a:rPr>
              <a:t>th</a:t>
            </a:r>
            <a:r>
              <a:rPr lang="en-US" dirty="0">
                <a:solidFill>
                  <a:srgbClr val="FFFFFF"/>
                </a:solidFill>
              </a:rPr>
              <a:t> and 5</a:t>
            </a:r>
            <a:r>
              <a:rPr lang="en-US" baseline="30000" dirty="0">
                <a:solidFill>
                  <a:srgbClr val="FFFFFF"/>
                </a:solidFill>
              </a:rPr>
              <a:t>th</a:t>
            </a:r>
            <a:r>
              <a:rPr lang="en-US" dirty="0">
                <a:solidFill>
                  <a:srgbClr val="FFFFFF"/>
                </a:solidFill>
              </a:rPr>
              <a:t> year		</a:t>
            </a:r>
            <a:endParaRPr lang="en-US" dirty="0" smtClean="0">
              <a:solidFill>
                <a:srgbClr val="FFFFFF"/>
              </a:solidFill>
            </a:endParaRPr>
          </a:p>
          <a:p>
            <a:r>
              <a:rPr lang="en-US" dirty="0">
                <a:solidFill>
                  <a:srgbClr val="FFFFFF"/>
                </a:solidFill>
              </a:rPr>
              <a:t>B</a:t>
            </a:r>
            <a:r>
              <a:rPr lang="en-US" dirty="0" smtClean="0">
                <a:solidFill>
                  <a:srgbClr val="FFFFFF"/>
                </a:solidFill>
              </a:rPr>
              <a:t>ig </a:t>
            </a:r>
            <a:r>
              <a:rPr lang="en-US" dirty="0">
                <a:solidFill>
                  <a:srgbClr val="FFFFFF"/>
                </a:solidFill>
              </a:rPr>
              <a:t>range of units in our year </a:t>
            </a:r>
            <a:r>
              <a:rPr lang="en-US" dirty="0" smtClean="0">
                <a:solidFill>
                  <a:srgbClr val="FFFFFF"/>
                </a:solidFill>
              </a:rPr>
              <a:t>level. </a:t>
            </a:r>
            <a:endParaRPr lang="en-AU" dirty="0">
              <a:solidFill>
                <a:srgbClr val="FFFFFF"/>
              </a:solidFill>
            </a:endParaRPr>
          </a:p>
          <a:p>
            <a:r>
              <a:rPr lang="en-US" dirty="0">
                <a:solidFill>
                  <a:srgbClr val="FFFFFF"/>
                </a:solidFill>
              </a:rPr>
              <a:t>Crown (PBM, FGC </a:t>
            </a:r>
            <a:r>
              <a:rPr lang="en-US" dirty="0" err="1">
                <a:solidFill>
                  <a:srgbClr val="FFFFFF"/>
                </a:solidFill>
              </a:rPr>
              <a:t>etc</a:t>
            </a:r>
            <a:r>
              <a:rPr lang="en-US" dirty="0">
                <a:solidFill>
                  <a:srgbClr val="FFFFFF"/>
                </a:solidFill>
              </a:rPr>
              <a:t>) start to finish (cementation) = 1 unit.</a:t>
            </a:r>
            <a:endParaRPr lang="en-AU" dirty="0">
              <a:solidFill>
                <a:srgbClr val="FFFFFF"/>
              </a:solidFill>
            </a:endParaRPr>
          </a:p>
          <a:p>
            <a:r>
              <a:rPr lang="en-US" dirty="0">
                <a:solidFill>
                  <a:srgbClr val="FFFFFF"/>
                </a:solidFill>
              </a:rPr>
              <a:t>3 unit PBM bridge = 2 units.</a:t>
            </a:r>
            <a:endParaRPr lang="en-AU" dirty="0">
              <a:solidFill>
                <a:srgbClr val="FFFFFF"/>
              </a:solidFill>
            </a:endParaRPr>
          </a:p>
          <a:p>
            <a:pPr marL="0" indent="0">
              <a:buNone/>
            </a:pPr>
            <a:r>
              <a:rPr lang="en-US" dirty="0">
                <a:solidFill>
                  <a:srgbClr val="FFFFFF"/>
                </a:solidFill>
              </a:rPr>
              <a:t> </a:t>
            </a:r>
            <a:endParaRPr lang="en-AU" dirty="0">
              <a:solidFill>
                <a:srgbClr val="FFFFFF"/>
              </a:solidFill>
            </a:endParaRPr>
          </a:p>
          <a:p>
            <a:pPr marL="0" indent="0">
              <a:buNone/>
            </a:pPr>
            <a:r>
              <a:rPr lang="en-US" dirty="0" smtClean="0">
                <a:solidFill>
                  <a:srgbClr val="FFFFFF"/>
                </a:solidFill>
              </a:rPr>
              <a:t>Clinic:</a:t>
            </a:r>
          </a:p>
          <a:p>
            <a:r>
              <a:rPr lang="en-US" dirty="0" smtClean="0">
                <a:solidFill>
                  <a:srgbClr val="FFFFFF"/>
                </a:solidFill>
              </a:rPr>
              <a:t>examining </a:t>
            </a:r>
            <a:r>
              <a:rPr lang="en-US" dirty="0">
                <a:solidFill>
                  <a:srgbClr val="FFFFFF"/>
                </a:solidFill>
              </a:rPr>
              <a:t>a patient and deciding if they’re appropriate for </a:t>
            </a:r>
            <a:r>
              <a:rPr lang="en-US" dirty="0" smtClean="0">
                <a:solidFill>
                  <a:srgbClr val="FFFFFF"/>
                </a:solidFill>
              </a:rPr>
              <a:t>pros </a:t>
            </a:r>
            <a:r>
              <a:rPr lang="en-US" dirty="0">
                <a:solidFill>
                  <a:srgbClr val="FFFFFF"/>
                </a:solidFill>
              </a:rPr>
              <a:t>treatment (if they need cons and </a:t>
            </a:r>
            <a:r>
              <a:rPr lang="en-US" dirty="0" err="1">
                <a:solidFill>
                  <a:srgbClr val="FFFFFF"/>
                </a:solidFill>
              </a:rPr>
              <a:t>perio</a:t>
            </a:r>
            <a:r>
              <a:rPr lang="en-US" dirty="0">
                <a:solidFill>
                  <a:srgbClr val="FFFFFF"/>
                </a:solidFill>
              </a:rPr>
              <a:t> you can do this yourself or refer</a:t>
            </a:r>
            <a:r>
              <a:rPr lang="en-US" dirty="0" smtClean="0">
                <a:solidFill>
                  <a:srgbClr val="FFFFFF"/>
                </a:solidFill>
              </a:rPr>
              <a:t>)</a:t>
            </a:r>
          </a:p>
          <a:p>
            <a:r>
              <a:rPr lang="en-US" dirty="0">
                <a:solidFill>
                  <a:srgbClr val="FFFFFF"/>
                </a:solidFill>
              </a:rPr>
              <a:t>Need to be able to decide most appropriate treatment options and discuss this with your tutor e.g. FGC </a:t>
            </a:r>
            <a:r>
              <a:rPr lang="en-US" dirty="0" err="1">
                <a:solidFill>
                  <a:srgbClr val="FFFFFF"/>
                </a:solidFill>
              </a:rPr>
              <a:t>vs</a:t>
            </a:r>
            <a:r>
              <a:rPr lang="en-US" dirty="0">
                <a:solidFill>
                  <a:srgbClr val="FFFFFF"/>
                </a:solidFill>
              </a:rPr>
              <a:t> PBM </a:t>
            </a:r>
            <a:r>
              <a:rPr lang="en-US" dirty="0" err="1">
                <a:solidFill>
                  <a:srgbClr val="FFFFFF"/>
                </a:solidFill>
              </a:rPr>
              <a:t>vs</a:t>
            </a:r>
            <a:r>
              <a:rPr lang="en-US" dirty="0">
                <a:solidFill>
                  <a:srgbClr val="FFFFFF"/>
                </a:solidFill>
              </a:rPr>
              <a:t> </a:t>
            </a:r>
            <a:r>
              <a:rPr lang="en-US" dirty="0" err="1">
                <a:solidFill>
                  <a:srgbClr val="FFFFFF"/>
                </a:solidFill>
              </a:rPr>
              <a:t>eMax</a:t>
            </a:r>
            <a:r>
              <a:rPr lang="en-US" dirty="0">
                <a:solidFill>
                  <a:srgbClr val="FFFFFF"/>
                </a:solidFill>
              </a:rPr>
              <a:t>. </a:t>
            </a:r>
            <a:endParaRPr lang="en-US" dirty="0" smtClean="0">
              <a:solidFill>
                <a:srgbClr val="FFFFFF"/>
              </a:solidFill>
            </a:endParaRPr>
          </a:p>
          <a:p>
            <a:r>
              <a:rPr lang="en-US" dirty="0" smtClean="0">
                <a:solidFill>
                  <a:srgbClr val="FFFFFF"/>
                </a:solidFill>
              </a:rPr>
              <a:t>doing </a:t>
            </a:r>
            <a:r>
              <a:rPr lang="en-US" dirty="0">
                <a:solidFill>
                  <a:srgbClr val="FFFFFF"/>
                </a:solidFill>
              </a:rPr>
              <a:t>the </a:t>
            </a:r>
            <a:r>
              <a:rPr lang="en-US" dirty="0" err="1">
                <a:solidFill>
                  <a:srgbClr val="FFFFFF"/>
                </a:solidFill>
              </a:rPr>
              <a:t>prosth</a:t>
            </a:r>
            <a:r>
              <a:rPr lang="en-US" dirty="0">
                <a:solidFill>
                  <a:srgbClr val="FFFFFF"/>
                </a:solidFill>
              </a:rPr>
              <a:t> treatment – know the steps e.g. PA, putty key, prep, impressions to lab, temp, assess crown + cement. </a:t>
            </a:r>
            <a:endParaRPr lang="en-AU" dirty="0">
              <a:solidFill>
                <a:srgbClr val="FFFFFF"/>
              </a:solidFill>
            </a:endParaRPr>
          </a:p>
          <a:p>
            <a:endParaRPr lang="en-US" dirty="0" smtClean="0">
              <a:solidFill>
                <a:srgbClr val="FFFFFF"/>
              </a:solidFill>
              <a:latin typeface="Helvetica"/>
              <a:cs typeface="Helvetica"/>
            </a:endParaRPr>
          </a:p>
        </p:txBody>
      </p:sp>
    </p:spTree>
    <p:extLst>
      <p:ext uri="{BB962C8B-B14F-4D97-AF65-F5344CB8AC3E}">
        <p14:creationId xmlns:p14="http://schemas.microsoft.com/office/powerpoint/2010/main" val="1393547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4525963"/>
          </a:xfrm>
        </p:spPr>
        <p:txBody>
          <a:bodyPr>
            <a:normAutofit/>
          </a:bodyPr>
          <a:lstStyle/>
          <a:p>
            <a:r>
              <a:rPr lang="en-US" dirty="0" smtClean="0">
                <a:solidFill>
                  <a:srgbClr val="FFFFFF"/>
                </a:solidFill>
              </a:rPr>
              <a:t>Endo and FP: </a:t>
            </a:r>
            <a:r>
              <a:rPr lang="en-US" dirty="0">
                <a:solidFill>
                  <a:srgbClr val="FFFFFF"/>
                </a:solidFill>
              </a:rPr>
              <a:t>you need to be really organized with your patients and appointments </a:t>
            </a:r>
            <a:r>
              <a:rPr lang="en-US" dirty="0" smtClean="0">
                <a:solidFill>
                  <a:srgbClr val="FFFFFF"/>
                </a:solidFill>
              </a:rPr>
              <a:t>otherwise </a:t>
            </a:r>
            <a:r>
              <a:rPr lang="en-US" dirty="0">
                <a:solidFill>
                  <a:srgbClr val="FFFFFF"/>
                </a:solidFill>
              </a:rPr>
              <a:t>it can be very difficult to find patients further into the year. </a:t>
            </a:r>
            <a:endParaRPr lang="en-AU" dirty="0">
              <a:solidFill>
                <a:srgbClr val="FFFFFF"/>
              </a:solidFill>
            </a:endParaRPr>
          </a:p>
          <a:p>
            <a:pPr marL="0" indent="0">
              <a:buNone/>
            </a:pPr>
            <a:endParaRPr lang="en-AU" dirty="0">
              <a:solidFill>
                <a:srgbClr val="FFFFFF"/>
              </a:solidFill>
            </a:endParaRPr>
          </a:p>
          <a:p>
            <a:r>
              <a:rPr lang="en-US" dirty="0">
                <a:solidFill>
                  <a:srgbClr val="FFFFFF"/>
                </a:solidFill>
              </a:rPr>
              <a:t>Margie and the girls in patient flow are very helpful if you go up and tell them you need certain patients they will find them for you. </a:t>
            </a:r>
            <a:endParaRPr lang="en-AU" dirty="0">
              <a:solidFill>
                <a:srgbClr val="FFFFFF"/>
              </a:solidFill>
            </a:endParaRPr>
          </a:p>
          <a:p>
            <a:pPr marL="0" indent="0">
              <a:buNone/>
            </a:pPr>
            <a:endParaRPr lang="en-US" dirty="0" smtClean="0">
              <a:solidFill>
                <a:srgbClr val="FFFFFF"/>
              </a:solidFill>
              <a:latin typeface="Helvetica"/>
              <a:cs typeface="Helvetica"/>
            </a:endParaRPr>
          </a:p>
        </p:txBody>
      </p:sp>
    </p:spTree>
    <p:extLst>
      <p:ext uri="{BB962C8B-B14F-4D97-AF65-F5344CB8AC3E}">
        <p14:creationId xmlns:p14="http://schemas.microsoft.com/office/powerpoint/2010/main" val="678111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68580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pPr algn="l"/>
            <a:r>
              <a:rPr lang="en-US" sz="3600" dirty="0" smtClean="0">
                <a:solidFill>
                  <a:srgbClr val="FFFFFF"/>
                </a:solidFill>
                <a:latin typeface="Helvetica"/>
                <a:cs typeface="Helvetica"/>
              </a:rPr>
              <a:t>REM PROSTH</a:t>
            </a:r>
            <a:endParaRPr lang="en-US" sz="3600" dirty="0">
              <a:solidFill>
                <a:srgbClr val="FFFFFF"/>
              </a:solidFill>
              <a:latin typeface="Helvetica"/>
              <a:cs typeface="Helvetica"/>
            </a:endParaRPr>
          </a:p>
        </p:txBody>
      </p:sp>
      <p:sp>
        <p:nvSpPr>
          <p:cNvPr id="7" name="Content Placeholder 2"/>
          <p:cNvSpPr>
            <a:spLocks noGrp="1"/>
          </p:cNvSpPr>
          <p:nvPr>
            <p:ph idx="1"/>
          </p:nvPr>
        </p:nvSpPr>
        <p:spPr>
          <a:xfrm>
            <a:off x="457200" y="1600200"/>
            <a:ext cx="8229600" cy="4525963"/>
          </a:xfrm>
        </p:spPr>
        <p:txBody>
          <a:bodyPr>
            <a:normAutofit fontScale="70000" lnSpcReduction="20000"/>
          </a:bodyPr>
          <a:lstStyle/>
          <a:p>
            <a:r>
              <a:rPr lang="en-US" dirty="0">
                <a:solidFill>
                  <a:srgbClr val="FFFFFF"/>
                </a:solidFill>
              </a:rPr>
              <a:t>Units: </a:t>
            </a:r>
            <a:r>
              <a:rPr lang="en-US" dirty="0" err="1">
                <a:solidFill>
                  <a:srgbClr val="FFFFFF"/>
                </a:solidFill>
              </a:rPr>
              <a:t>Coatesy</a:t>
            </a:r>
            <a:r>
              <a:rPr lang="en-US" dirty="0">
                <a:solidFill>
                  <a:srgbClr val="FFFFFF"/>
                </a:solidFill>
              </a:rPr>
              <a:t> is pretty </a:t>
            </a:r>
            <a:r>
              <a:rPr lang="en-US" dirty="0" smtClean="0">
                <a:solidFill>
                  <a:srgbClr val="FFFFFF"/>
                </a:solidFill>
              </a:rPr>
              <a:t>lenient, </a:t>
            </a:r>
            <a:r>
              <a:rPr lang="en-US" dirty="0">
                <a:solidFill>
                  <a:srgbClr val="FFFFFF"/>
                </a:solidFill>
              </a:rPr>
              <a:t>he’ll give you a </a:t>
            </a:r>
            <a:r>
              <a:rPr lang="en-US" dirty="0" smtClean="0">
                <a:solidFill>
                  <a:srgbClr val="FFFFFF"/>
                </a:solidFill>
              </a:rPr>
              <a:t>sheet </a:t>
            </a:r>
            <a:r>
              <a:rPr lang="en-US" dirty="0">
                <a:solidFill>
                  <a:srgbClr val="FFFFFF"/>
                </a:solidFill>
              </a:rPr>
              <a:t>at the start of the year to go by but it’s usually </a:t>
            </a:r>
            <a:r>
              <a:rPr lang="en-US" dirty="0" smtClean="0">
                <a:solidFill>
                  <a:srgbClr val="FFFFFF"/>
                </a:solidFill>
              </a:rPr>
              <a:t>expected (and recommended) </a:t>
            </a:r>
            <a:r>
              <a:rPr lang="en-US" dirty="0">
                <a:solidFill>
                  <a:srgbClr val="FFFFFF"/>
                </a:solidFill>
              </a:rPr>
              <a:t>you start with RPDs first and do a few before moving on to FDs/</a:t>
            </a:r>
            <a:r>
              <a:rPr lang="en-US" dirty="0" err="1">
                <a:solidFill>
                  <a:srgbClr val="FFFFFF"/>
                </a:solidFill>
              </a:rPr>
              <a:t>immediates</a:t>
            </a:r>
            <a:r>
              <a:rPr lang="en-US" dirty="0">
                <a:solidFill>
                  <a:srgbClr val="FFFFFF"/>
                </a:solidFill>
              </a:rPr>
              <a:t>.</a:t>
            </a:r>
            <a:endParaRPr lang="en-AU" dirty="0">
              <a:solidFill>
                <a:srgbClr val="FFFFFF"/>
              </a:solidFill>
            </a:endParaRPr>
          </a:p>
          <a:p>
            <a:endParaRPr lang="en-AU" dirty="0">
              <a:solidFill>
                <a:srgbClr val="FFFFFF"/>
              </a:solidFill>
            </a:endParaRPr>
          </a:p>
          <a:p>
            <a:r>
              <a:rPr lang="en-US" dirty="0">
                <a:solidFill>
                  <a:srgbClr val="FFFFFF"/>
                </a:solidFill>
              </a:rPr>
              <a:t>Clinic: </a:t>
            </a:r>
            <a:endParaRPr lang="en-US" dirty="0" smtClean="0">
              <a:solidFill>
                <a:srgbClr val="FFFFFF"/>
              </a:solidFill>
            </a:endParaRPr>
          </a:p>
          <a:p>
            <a:r>
              <a:rPr lang="en-US" dirty="0">
                <a:solidFill>
                  <a:srgbClr val="FFFFFF"/>
                </a:solidFill>
              </a:rPr>
              <a:t>E</a:t>
            </a:r>
            <a:r>
              <a:rPr lang="en-US" dirty="0" smtClean="0">
                <a:solidFill>
                  <a:srgbClr val="FFFFFF"/>
                </a:solidFill>
              </a:rPr>
              <a:t>xamine </a:t>
            </a:r>
            <a:r>
              <a:rPr lang="en-US" dirty="0">
                <a:solidFill>
                  <a:srgbClr val="FFFFFF"/>
                </a:solidFill>
              </a:rPr>
              <a:t>patient and </a:t>
            </a:r>
            <a:r>
              <a:rPr lang="en-US" dirty="0" smtClean="0">
                <a:solidFill>
                  <a:srgbClr val="FFFFFF"/>
                </a:solidFill>
              </a:rPr>
              <a:t>decide </a:t>
            </a:r>
            <a:r>
              <a:rPr lang="en-US" dirty="0">
                <a:solidFill>
                  <a:srgbClr val="FFFFFF"/>
                </a:solidFill>
              </a:rPr>
              <a:t>suitability/if they’re </a:t>
            </a:r>
            <a:r>
              <a:rPr lang="en-US" dirty="0" err="1">
                <a:solidFill>
                  <a:srgbClr val="FFFFFF"/>
                </a:solidFill>
              </a:rPr>
              <a:t>prosth</a:t>
            </a:r>
            <a:r>
              <a:rPr lang="en-US" dirty="0">
                <a:solidFill>
                  <a:srgbClr val="FFFFFF"/>
                </a:solidFill>
              </a:rPr>
              <a:t> </a:t>
            </a:r>
            <a:r>
              <a:rPr lang="en-US" dirty="0" smtClean="0">
                <a:solidFill>
                  <a:srgbClr val="FFFFFF"/>
                </a:solidFill>
              </a:rPr>
              <a:t>ready.</a:t>
            </a:r>
          </a:p>
          <a:p>
            <a:r>
              <a:rPr lang="en-US" dirty="0" smtClean="0">
                <a:solidFill>
                  <a:srgbClr val="FFFFFF"/>
                </a:solidFill>
              </a:rPr>
              <a:t>Get </a:t>
            </a:r>
            <a:r>
              <a:rPr lang="en-US" dirty="0">
                <a:solidFill>
                  <a:srgbClr val="FFFFFF"/>
                </a:solidFill>
              </a:rPr>
              <a:t>them </a:t>
            </a:r>
            <a:r>
              <a:rPr lang="en-US" dirty="0" smtClean="0">
                <a:solidFill>
                  <a:srgbClr val="FFFFFF"/>
                </a:solidFill>
              </a:rPr>
              <a:t>ready</a:t>
            </a:r>
            <a:r>
              <a:rPr lang="en-US" dirty="0">
                <a:solidFill>
                  <a:srgbClr val="FFFFFF"/>
                </a:solidFill>
              </a:rPr>
              <a:t> </a:t>
            </a:r>
            <a:r>
              <a:rPr lang="en-US" dirty="0" smtClean="0">
                <a:solidFill>
                  <a:srgbClr val="FFFFFF"/>
                </a:solidFill>
              </a:rPr>
              <a:t>e.g. cons, </a:t>
            </a:r>
            <a:r>
              <a:rPr lang="en-US" dirty="0" err="1" smtClean="0">
                <a:solidFill>
                  <a:srgbClr val="FFFFFF"/>
                </a:solidFill>
              </a:rPr>
              <a:t>perio</a:t>
            </a:r>
            <a:r>
              <a:rPr lang="en-US" dirty="0" smtClean="0">
                <a:solidFill>
                  <a:srgbClr val="FFFFFF"/>
                </a:solidFill>
              </a:rPr>
              <a:t>, </a:t>
            </a:r>
            <a:r>
              <a:rPr lang="en-US" dirty="0" err="1" smtClean="0">
                <a:solidFill>
                  <a:srgbClr val="FFFFFF"/>
                </a:solidFill>
              </a:rPr>
              <a:t>behaviour</a:t>
            </a:r>
            <a:r>
              <a:rPr lang="en-US" dirty="0" smtClean="0">
                <a:solidFill>
                  <a:srgbClr val="FFFFFF"/>
                </a:solidFill>
              </a:rPr>
              <a:t> modification (OHI)</a:t>
            </a:r>
          </a:p>
          <a:p>
            <a:r>
              <a:rPr lang="en-US" dirty="0">
                <a:solidFill>
                  <a:srgbClr val="FFFFFF"/>
                </a:solidFill>
              </a:rPr>
              <a:t>T</a:t>
            </a:r>
            <a:r>
              <a:rPr lang="en-US" dirty="0" smtClean="0">
                <a:solidFill>
                  <a:srgbClr val="FFFFFF"/>
                </a:solidFill>
              </a:rPr>
              <a:t>aking </a:t>
            </a:r>
            <a:r>
              <a:rPr lang="en-US" dirty="0">
                <a:solidFill>
                  <a:srgbClr val="FFFFFF"/>
                </a:solidFill>
              </a:rPr>
              <a:t>impressions – primaries for study models, </a:t>
            </a:r>
            <a:r>
              <a:rPr lang="en-US" dirty="0" err="1">
                <a:solidFill>
                  <a:srgbClr val="FFFFFF"/>
                </a:solidFill>
              </a:rPr>
              <a:t>secondaries</a:t>
            </a:r>
            <a:r>
              <a:rPr lang="en-US" dirty="0">
                <a:solidFill>
                  <a:srgbClr val="FFFFFF"/>
                </a:solidFill>
              </a:rPr>
              <a:t> for working casts and then the appropriate steps depending on which denture you’re making. </a:t>
            </a:r>
            <a:endParaRPr lang="en-AU" dirty="0">
              <a:solidFill>
                <a:srgbClr val="FFFFFF"/>
              </a:solidFill>
            </a:endParaRPr>
          </a:p>
          <a:p>
            <a:pPr marL="0" indent="0">
              <a:buNone/>
            </a:pPr>
            <a:endParaRPr lang="en-AU" dirty="0">
              <a:solidFill>
                <a:srgbClr val="FFFFFF"/>
              </a:solidFill>
            </a:endParaRPr>
          </a:p>
          <a:p>
            <a:r>
              <a:rPr lang="en-US" dirty="0">
                <a:solidFill>
                  <a:srgbClr val="FFFFFF"/>
                </a:solidFill>
              </a:rPr>
              <a:t>Book your patients appointments in advance </a:t>
            </a:r>
            <a:r>
              <a:rPr lang="en-US" dirty="0" smtClean="0">
                <a:solidFill>
                  <a:srgbClr val="FFFFFF"/>
                </a:solidFill>
              </a:rPr>
              <a:t>at least </a:t>
            </a:r>
            <a:r>
              <a:rPr lang="en-US" dirty="0">
                <a:solidFill>
                  <a:srgbClr val="FFFFFF"/>
                </a:solidFill>
              </a:rPr>
              <a:t>5 appointments </a:t>
            </a:r>
            <a:r>
              <a:rPr lang="en-US" dirty="0" smtClean="0">
                <a:solidFill>
                  <a:srgbClr val="FFFFFF"/>
                </a:solidFill>
                <a:sym typeface="Wingdings"/>
              </a:rPr>
              <a:t></a:t>
            </a:r>
            <a:r>
              <a:rPr lang="en-US" dirty="0" smtClean="0">
                <a:solidFill>
                  <a:srgbClr val="FFFFFF"/>
                </a:solidFill>
              </a:rPr>
              <a:t> depends </a:t>
            </a:r>
            <a:r>
              <a:rPr lang="en-US" dirty="0">
                <a:solidFill>
                  <a:srgbClr val="FFFFFF"/>
                </a:solidFill>
              </a:rPr>
              <a:t>on what you’re doing. </a:t>
            </a:r>
            <a:endParaRPr lang="en-AU" dirty="0">
              <a:solidFill>
                <a:srgbClr val="FFFFFF"/>
              </a:solidFill>
            </a:endParaRPr>
          </a:p>
        </p:txBody>
      </p:sp>
    </p:spTree>
    <p:extLst>
      <p:ext uri="{BB962C8B-B14F-4D97-AF65-F5344CB8AC3E}">
        <p14:creationId xmlns:p14="http://schemas.microsoft.com/office/powerpoint/2010/main" val="14701626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TotalTime>
  <Words>609</Words>
  <Application>Microsoft Macintosh PowerPoint</Application>
  <PresentationFormat>On-screen Show (4:3)</PresentationFormat>
  <Paragraphs>121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CLINIC</vt:lpstr>
      <vt:lpstr>CLINICS per fortnight</vt:lpstr>
      <vt:lpstr>ENDO</vt:lpstr>
      <vt:lpstr>FIXED PROS</vt:lpstr>
      <vt:lpstr>PowerPoint Presentation</vt:lpstr>
      <vt:lpstr>REM PROSTH</vt:lpstr>
      <vt:lpstr>GDP</vt:lpstr>
      <vt:lpstr>ORAL DIAGNOSIS</vt:lpstr>
      <vt:lpstr>ORTHO</vt:lpstr>
      <vt:lpstr>PAEDS</vt:lpstr>
      <vt:lpstr>ORAL SURG</vt:lpstr>
      <vt:lpstr>EXAMS/ASSESSMENT</vt:lpstr>
      <vt:lpstr>TIPS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Khominsky</dc:creator>
  <cp:lastModifiedBy>Alexander Khominsky</cp:lastModifiedBy>
  <cp:revision>12</cp:revision>
  <dcterms:created xsi:type="dcterms:W3CDTF">2016-02-17T11:04:50Z</dcterms:created>
  <dcterms:modified xsi:type="dcterms:W3CDTF">2016-02-26T09:00:32Z</dcterms:modified>
</cp:coreProperties>
</file>