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44"/>
  </p:notesMasterIdLst>
  <p:sldIdLst>
    <p:sldId id="256" r:id="rId2"/>
    <p:sldId id="278" r:id="rId3"/>
    <p:sldId id="258" r:id="rId4"/>
    <p:sldId id="281" r:id="rId5"/>
    <p:sldId id="283" r:id="rId6"/>
    <p:sldId id="282" r:id="rId7"/>
    <p:sldId id="290" r:id="rId8"/>
    <p:sldId id="288" r:id="rId9"/>
    <p:sldId id="285" r:id="rId10"/>
    <p:sldId id="289" r:id="rId11"/>
    <p:sldId id="291" r:id="rId12"/>
    <p:sldId id="286" r:id="rId13"/>
    <p:sldId id="259" r:id="rId14"/>
    <p:sldId id="260" r:id="rId15"/>
    <p:sldId id="262" r:id="rId16"/>
    <p:sldId id="264" r:id="rId17"/>
    <p:sldId id="265" r:id="rId18"/>
    <p:sldId id="275" r:id="rId19"/>
    <p:sldId id="293" r:id="rId20"/>
    <p:sldId id="294" r:id="rId21"/>
    <p:sldId id="295" r:id="rId22"/>
    <p:sldId id="296" r:id="rId23"/>
    <p:sldId id="297" r:id="rId24"/>
    <p:sldId id="298" r:id="rId25"/>
    <p:sldId id="266" r:id="rId26"/>
    <p:sldId id="268" r:id="rId27"/>
    <p:sldId id="270" r:id="rId28"/>
    <p:sldId id="299" r:id="rId29"/>
    <p:sldId id="276" r:id="rId30"/>
    <p:sldId id="287" r:id="rId31"/>
    <p:sldId id="300" r:id="rId32"/>
    <p:sldId id="301" r:id="rId33"/>
    <p:sldId id="261" r:id="rId34"/>
    <p:sldId id="302" r:id="rId35"/>
    <p:sldId id="303" r:id="rId36"/>
    <p:sldId id="304" r:id="rId37"/>
    <p:sldId id="305" r:id="rId38"/>
    <p:sldId id="267" r:id="rId39"/>
    <p:sldId id="269" r:id="rId40"/>
    <p:sldId id="271" r:id="rId41"/>
    <p:sldId id="274" r:id="rId42"/>
    <p:sldId id="277" r:id="rId4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54" autoAdjust="0"/>
  </p:normalViewPr>
  <p:slideViewPr>
    <p:cSldViewPr snapToGrid="0" snapToObjects="1">
      <p:cViewPr varScale="1">
        <p:scale>
          <a:sx n="100" d="100"/>
          <a:sy n="100" d="100"/>
        </p:scale>
        <p:origin x="-1544" y="-11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20728761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85DBEB-61D6-AE49-91AD-DA98B4A4AB05}" type="datetimeFigureOut">
              <a:rPr lang="en-US" smtClean="0"/>
              <a:t>17-10-04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rPr>
              <a:t>‹#›</a:t>
            </a:fld>
            <a:endParaRPr lang="en-GB" sz="1000">
              <a:solidFill>
                <a:schemeClr val="dk2"/>
              </a:solidFill>
            </a:endParaRPr>
          </a:p>
        </p:txBody>
      </p:sp>
    </p:spTree>
    <p:extLst>
      <p:ext uri="{BB962C8B-B14F-4D97-AF65-F5344CB8AC3E}">
        <p14:creationId xmlns:p14="http://schemas.microsoft.com/office/powerpoint/2010/main" val="321085383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5DBEB-61D6-AE49-91AD-DA98B4A4AB05}" type="datetimeFigureOut">
              <a:rPr lang="en-US" smtClean="0"/>
              <a:t>17-10-04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rPr>
              <a:t>‹#›</a:t>
            </a:fld>
            <a:endParaRPr lang="en-GB" sz="1000">
              <a:solidFill>
                <a:schemeClr val="dk2"/>
              </a:solidFill>
            </a:endParaRPr>
          </a:p>
        </p:txBody>
      </p:sp>
    </p:spTree>
    <p:extLst>
      <p:ext uri="{BB962C8B-B14F-4D97-AF65-F5344CB8AC3E}">
        <p14:creationId xmlns:p14="http://schemas.microsoft.com/office/powerpoint/2010/main" val="9442497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5DBEB-61D6-AE49-91AD-DA98B4A4AB05}" type="datetimeFigureOut">
              <a:rPr lang="en-US" smtClean="0"/>
              <a:t>17-10-04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rPr>
              <a:t>‹#›</a:t>
            </a:fld>
            <a:endParaRPr lang="en-GB" sz="1000">
              <a:solidFill>
                <a:schemeClr val="dk2"/>
              </a:solidFill>
            </a:endParaRPr>
          </a:p>
        </p:txBody>
      </p:sp>
    </p:spTree>
    <p:extLst>
      <p:ext uri="{BB962C8B-B14F-4D97-AF65-F5344CB8AC3E}">
        <p14:creationId xmlns:p14="http://schemas.microsoft.com/office/powerpoint/2010/main" val="214928941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5DBEB-61D6-AE49-91AD-DA98B4A4AB05}" type="datetimeFigureOut">
              <a:rPr lang="en-US" smtClean="0"/>
              <a:t>17-10-04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rPr>
              <a:t>‹#›</a:t>
            </a:fld>
            <a:endParaRPr lang="en-GB" sz="1000">
              <a:solidFill>
                <a:schemeClr val="dk2"/>
              </a:solidFill>
            </a:endParaRPr>
          </a:p>
        </p:txBody>
      </p:sp>
    </p:spTree>
    <p:extLst>
      <p:ext uri="{BB962C8B-B14F-4D97-AF65-F5344CB8AC3E}">
        <p14:creationId xmlns:p14="http://schemas.microsoft.com/office/powerpoint/2010/main" val="392981669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85DBEB-61D6-AE49-91AD-DA98B4A4AB05}" type="datetimeFigureOut">
              <a:rPr lang="en-US" smtClean="0"/>
              <a:t>17-10-04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rPr>
              <a:t>‹#›</a:t>
            </a:fld>
            <a:endParaRPr lang="en-GB" sz="1000">
              <a:solidFill>
                <a:schemeClr val="dk2"/>
              </a:solidFill>
            </a:endParaRPr>
          </a:p>
        </p:txBody>
      </p:sp>
    </p:spTree>
    <p:extLst>
      <p:ext uri="{BB962C8B-B14F-4D97-AF65-F5344CB8AC3E}">
        <p14:creationId xmlns:p14="http://schemas.microsoft.com/office/powerpoint/2010/main" val="126110790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85DBEB-61D6-AE49-91AD-DA98B4A4AB05}" type="datetimeFigureOut">
              <a:rPr lang="en-US" smtClean="0"/>
              <a:t>17-10-04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rPr>
              <a:t>‹#›</a:t>
            </a:fld>
            <a:endParaRPr lang="en-GB" sz="1000">
              <a:solidFill>
                <a:schemeClr val="dk2"/>
              </a:solidFill>
            </a:endParaRPr>
          </a:p>
        </p:txBody>
      </p:sp>
    </p:spTree>
    <p:extLst>
      <p:ext uri="{BB962C8B-B14F-4D97-AF65-F5344CB8AC3E}">
        <p14:creationId xmlns:p14="http://schemas.microsoft.com/office/powerpoint/2010/main" val="416133939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85DBEB-61D6-AE49-91AD-DA98B4A4AB05}" type="datetimeFigureOut">
              <a:rPr lang="en-US" smtClean="0"/>
              <a:t>17-10-04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rPr>
              <a:t>‹#›</a:t>
            </a:fld>
            <a:endParaRPr lang="en-GB" sz="1000">
              <a:solidFill>
                <a:schemeClr val="dk2"/>
              </a:solidFill>
            </a:endParaRPr>
          </a:p>
        </p:txBody>
      </p:sp>
    </p:spTree>
    <p:extLst>
      <p:ext uri="{BB962C8B-B14F-4D97-AF65-F5344CB8AC3E}">
        <p14:creationId xmlns:p14="http://schemas.microsoft.com/office/powerpoint/2010/main" val="351779483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85DBEB-61D6-AE49-91AD-DA98B4A4AB05}" type="datetimeFigureOut">
              <a:rPr lang="en-US" smtClean="0"/>
              <a:t>17-10-04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rPr>
              <a:t>‹#›</a:t>
            </a:fld>
            <a:endParaRPr lang="en-GB" sz="1000">
              <a:solidFill>
                <a:schemeClr val="dk2"/>
              </a:solidFill>
            </a:endParaRPr>
          </a:p>
        </p:txBody>
      </p:sp>
    </p:spTree>
    <p:extLst>
      <p:ext uri="{BB962C8B-B14F-4D97-AF65-F5344CB8AC3E}">
        <p14:creationId xmlns:p14="http://schemas.microsoft.com/office/powerpoint/2010/main" val="250876802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5DBEB-61D6-AE49-91AD-DA98B4A4AB05}" type="datetimeFigureOut">
              <a:rPr lang="en-US" smtClean="0"/>
              <a:t>17-10-04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GB" smtClean="0"/>
              <a:t>‹#›</a:t>
            </a:fld>
            <a:endParaRPr lang="en-GB"/>
          </a:p>
        </p:txBody>
      </p:sp>
    </p:spTree>
    <p:extLst>
      <p:ext uri="{BB962C8B-B14F-4D97-AF65-F5344CB8AC3E}">
        <p14:creationId xmlns:p14="http://schemas.microsoft.com/office/powerpoint/2010/main" val="2570886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5DBEB-61D6-AE49-91AD-DA98B4A4AB05}" type="datetimeFigureOut">
              <a:rPr lang="en-US" smtClean="0"/>
              <a:t>17-10-04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rPr>
              <a:t>‹#›</a:t>
            </a:fld>
            <a:endParaRPr lang="en-GB" sz="1000">
              <a:solidFill>
                <a:schemeClr val="dk2"/>
              </a:solidFill>
            </a:endParaRPr>
          </a:p>
        </p:txBody>
      </p:sp>
    </p:spTree>
    <p:extLst>
      <p:ext uri="{BB962C8B-B14F-4D97-AF65-F5344CB8AC3E}">
        <p14:creationId xmlns:p14="http://schemas.microsoft.com/office/powerpoint/2010/main" val="104587080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5DBEB-61D6-AE49-91AD-DA98B4A4AB05}" type="datetimeFigureOut">
              <a:rPr lang="en-US" smtClean="0"/>
              <a:t>17-10-04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rPr>
              <a:t>‹#›</a:t>
            </a:fld>
            <a:endParaRPr lang="en-GB" sz="1000">
              <a:solidFill>
                <a:schemeClr val="dk2"/>
              </a:solidFill>
            </a:endParaRPr>
          </a:p>
        </p:txBody>
      </p:sp>
    </p:spTree>
    <p:extLst>
      <p:ext uri="{BB962C8B-B14F-4D97-AF65-F5344CB8AC3E}">
        <p14:creationId xmlns:p14="http://schemas.microsoft.com/office/powerpoint/2010/main" val="57555381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E85DBEB-61D6-AE49-91AD-DA98B4A4AB05}" type="datetimeFigureOut">
              <a:rPr lang="en-US" smtClean="0"/>
              <a:t>17-10-04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lvl="0" algn="r">
              <a:spcBef>
                <a:spcPts val="0"/>
              </a:spcBef>
              <a:buNone/>
            </a:pPr>
            <a:fld id="{00000000-1234-1234-1234-123412341234}" type="slidenum">
              <a:rPr lang="en-GB" sz="1000" smtClean="0">
                <a:solidFill>
                  <a:schemeClr val="dk2"/>
                </a:solidFill>
              </a:rPr>
              <a:t>‹#›</a:t>
            </a:fld>
            <a:endParaRPr lang="en-GB" sz="1000">
              <a:solidFill>
                <a:schemeClr val="dk2"/>
              </a:solidFill>
            </a:endParaRPr>
          </a:p>
        </p:txBody>
      </p:sp>
    </p:spTree>
    <p:extLst>
      <p:ext uri="{BB962C8B-B14F-4D97-AF65-F5344CB8AC3E}">
        <p14:creationId xmlns:p14="http://schemas.microsoft.com/office/powerpoint/2010/main" val="7121465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3.gif"/></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685800" y="1995446"/>
            <a:ext cx="7772400" cy="1102519"/>
          </a:xfrm>
          <a:prstGeom prst="rect">
            <a:avLst/>
          </a:prstGeom>
        </p:spPr>
        <p:txBody>
          <a:bodyPr lIns="91425" tIns="91425" rIns="91425" bIns="91425" anchor="b" anchorCtr="0">
            <a:noAutofit/>
          </a:bodyPr>
          <a:lstStyle/>
          <a:p>
            <a:pPr lvl="0">
              <a:spcBef>
                <a:spcPts val="0"/>
              </a:spcBef>
              <a:buNone/>
            </a:pPr>
            <a:r>
              <a:rPr lang="en-GB" dirty="0" smtClean="0">
                <a:solidFill>
                  <a:srgbClr val="FFFFFF"/>
                </a:solidFill>
              </a:rPr>
              <a:t>TRAUMATOLOGY</a:t>
            </a:r>
            <a:endParaRPr lang="en-GB"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64025"/>
            <a:ext cx="8520600" cy="572700"/>
          </a:xfrm>
          <a:prstGeom prst="rect">
            <a:avLst/>
          </a:prstGeom>
        </p:spPr>
        <p:txBody>
          <a:bodyPr lIns="91425" tIns="91425" rIns="91425" bIns="91425" anchor="t" anchorCtr="0">
            <a:noAutofit/>
          </a:bodyPr>
          <a:lstStyle/>
          <a:p>
            <a:pPr lvl="0">
              <a:spcBef>
                <a:spcPts val="0"/>
              </a:spcBef>
              <a:buNone/>
            </a:pPr>
            <a:r>
              <a:rPr lang="en-GB" sz="3200" dirty="0" smtClean="0">
                <a:solidFill>
                  <a:srgbClr val="FFFFFF"/>
                </a:solidFill>
              </a:rPr>
              <a:t>Healing following Root Fracture </a:t>
            </a:r>
            <a:endParaRPr lang="en-GB" sz="3200" dirty="0">
              <a:solidFill>
                <a:srgbClr val="FFFFFF"/>
              </a:solidFill>
            </a:endParaRPr>
          </a:p>
        </p:txBody>
      </p:sp>
      <p:sp>
        <p:nvSpPr>
          <p:cNvPr id="66" name="Shape 66"/>
          <p:cNvSpPr txBox="1">
            <a:spLocks noGrp="1"/>
          </p:cNvSpPr>
          <p:nvPr>
            <p:ph type="body" idx="1"/>
          </p:nvPr>
        </p:nvSpPr>
        <p:spPr>
          <a:xfrm>
            <a:off x="311700" y="636725"/>
            <a:ext cx="8520600" cy="4280927"/>
          </a:xfrm>
          <a:prstGeom prst="rect">
            <a:avLst/>
          </a:prstGeom>
        </p:spPr>
        <p:txBody>
          <a:bodyPr lIns="91425" tIns="91425" rIns="91425" bIns="91425" anchor="t" anchorCtr="0">
            <a:noAutofit/>
          </a:bodyPr>
          <a:lstStyle/>
          <a:p>
            <a:pPr lvl="0" rtl="0">
              <a:spcBef>
                <a:spcPts val="0"/>
              </a:spcBef>
              <a:buNone/>
            </a:pPr>
            <a:endParaRPr lang="en-CA" sz="1600" dirty="0" smtClean="0">
              <a:solidFill>
                <a:srgbClr val="FFFFFF"/>
              </a:solidFill>
            </a:endParaRPr>
          </a:p>
          <a:p>
            <a:pPr lvl="0" rtl="0">
              <a:spcBef>
                <a:spcPts val="0"/>
              </a:spcBef>
              <a:buAutoNum type="arabicParenR"/>
            </a:pPr>
            <a:r>
              <a:rPr lang="en-CA" sz="1600" dirty="0" smtClean="0">
                <a:solidFill>
                  <a:srgbClr val="FFFFFF"/>
                </a:solidFill>
              </a:rPr>
              <a:t>Healing by calcification </a:t>
            </a:r>
          </a:p>
          <a:p>
            <a:pPr lvl="0" rtl="0">
              <a:spcBef>
                <a:spcPts val="0"/>
              </a:spcBef>
              <a:buAutoNum type="arabicParenR"/>
            </a:pPr>
            <a:endParaRPr lang="en-CA" sz="1600" dirty="0">
              <a:solidFill>
                <a:srgbClr val="FFFFFF"/>
              </a:solidFill>
            </a:endParaRPr>
          </a:p>
          <a:p>
            <a:pPr lvl="0" rtl="0">
              <a:spcBef>
                <a:spcPts val="0"/>
              </a:spcBef>
              <a:buAutoNum type="arabicParenR"/>
            </a:pPr>
            <a:r>
              <a:rPr lang="en-CA" sz="1600" dirty="0" smtClean="0">
                <a:solidFill>
                  <a:srgbClr val="FFFFFF"/>
                </a:solidFill>
              </a:rPr>
              <a:t>Healing with interproximal connective tissue </a:t>
            </a:r>
          </a:p>
          <a:p>
            <a:pPr lvl="0" rtl="0">
              <a:spcBef>
                <a:spcPts val="0"/>
              </a:spcBef>
              <a:buAutoNum type="arabicParenR"/>
            </a:pPr>
            <a:endParaRPr lang="en-CA" sz="1600" dirty="0">
              <a:solidFill>
                <a:srgbClr val="FFFFFF"/>
              </a:solidFill>
            </a:endParaRPr>
          </a:p>
          <a:p>
            <a:pPr lvl="0" rtl="0">
              <a:spcBef>
                <a:spcPts val="0"/>
              </a:spcBef>
              <a:buAutoNum type="arabicParenR"/>
            </a:pPr>
            <a:r>
              <a:rPr lang="en-CA" sz="1600" dirty="0" smtClean="0">
                <a:solidFill>
                  <a:srgbClr val="FFFFFF"/>
                </a:solidFill>
              </a:rPr>
              <a:t>Healing with interproximal connective tissue and bone </a:t>
            </a:r>
          </a:p>
          <a:p>
            <a:pPr lvl="0" rtl="0">
              <a:spcBef>
                <a:spcPts val="0"/>
              </a:spcBef>
              <a:buAutoNum type="arabicParenR"/>
            </a:pPr>
            <a:endParaRPr lang="en-CA" sz="1600" dirty="0">
              <a:solidFill>
                <a:srgbClr val="FFFFFF"/>
              </a:solidFill>
            </a:endParaRPr>
          </a:p>
          <a:p>
            <a:pPr lvl="0" rtl="0">
              <a:spcBef>
                <a:spcPts val="0"/>
              </a:spcBef>
              <a:buAutoNum type="arabicParenR"/>
            </a:pPr>
            <a:endParaRPr lang="en-CA" sz="1600" dirty="0">
              <a:solidFill>
                <a:srgbClr val="FFFFFF"/>
              </a:solidFill>
            </a:endParaRPr>
          </a:p>
          <a:p>
            <a:pPr marL="0" lvl="0" indent="0" rtl="0">
              <a:spcBef>
                <a:spcPts val="0"/>
              </a:spcBef>
              <a:buNone/>
            </a:pPr>
            <a:r>
              <a:rPr lang="en-CA" sz="1600" dirty="0" smtClean="0">
                <a:solidFill>
                  <a:srgbClr val="FFFFFF"/>
                </a:solidFill>
              </a:rPr>
              <a:t>*  Non healing root fracture = presence of interproximal inflammatory tissue </a:t>
            </a:r>
          </a:p>
          <a:p>
            <a:pPr marL="0" lvl="0" indent="0" rtl="0">
              <a:spcBef>
                <a:spcPts val="0"/>
              </a:spcBef>
              <a:buNone/>
            </a:pPr>
            <a:endParaRPr lang="en-CA" sz="1600" dirty="0" smtClean="0">
              <a:solidFill>
                <a:srgbClr val="FFFFFF"/>
              </a:solidFill>
            </a:endParaRPr>
          </a:p>
          <a:p>
            <a:pPr marL="0" lvl="0" indent="0" rtl="0">
              <a:spcBef>
                <a:spcPts val="0"/>
              </a:spcBef>
              <a:buNone/>
            </a:pPr>
            <a:endParaRPr lang="en-CA" sz="1600" dirty="0">
              <a:solidFill>
                <a:srgbClr val="FFFFFF"/>
              </a:solidFill>
            </a:endParaRPr>
          </a:p>
          <a:p>
            <a:pPr marL="0" lvl="0" indent="0" rtl="0">
              <a:spcBef>
                <a:spcPts val="0"/>
              </a:spcBef>
              <a:buNone/>
            </a:pPr>
            <a:r>
              <a:rPr lang="en-CA" sz="1600" dirty="0" smtClean="0">
                <a:solidFill>
                  <a:srgbClr val="FFFFFF"/>
                </a:solidFill>
              </a:rPr>
              <a:t>Important to recognize the difference between healing and non healing root fractures using clinical signs + symptoms an radiographic findings  </a:t>
            </a:r>
            <a:endParaRPr lang="en-CA" sz="1600" dirty="0">
              <a:solidFill>
                <a:srgbClr val="FFFFFF"/>
              </a:solidFill>
            </a:endParaRPr>
          </a:p>
        </p:txBody>
      </p:sp>
    </p:spTree>
    <p:extLst>
      <p:ext uri="{BB962C8B-B14F-4D97-AF65-F5344CB8AC3E}">
        <p14:creationId xmlns:p14="http://schemas.microsoft.com/office/powerpoint/2010/main" val="18088420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64025"/>
            <a:ext cx="8520600" cy="572700"/>
          </a:xfrm>
          <a:prstGeom prst="rect">
            <a:avLst/>
          </a:prstGeom>
        </p:spPr>
        <p:txBody>
          <a:bodyPr lIns="91425" tIns="91425" rIns="91425" bIns="91425" anchor="t" anchorCtr="0">
            <a:noAutofit/>
          </a:bodyPr>
          <a:lstStyle/>
          <a:p>
            <a:pPr lvl="0">
              <a:spcBef>
                <a:spcPts val="0"/>
              </a:spcBef>
              <a:buNone/>
            </a:pPr>
            <a:endParaRPr lang="en-GB" sz="3200" dirty="0">
              <a:solidFill>
                <a:srgbClr val="FFFFFF"/>
              </a:solidFill>
            </a:endParaRPr>
          </a:p>
        </p:txBody>
      </p:sp>
      <p:sp>
        <p:nvSpPr>
          <p:cNvPr id="66" name="Shape 66"/>
          <p:cNvSpPr txBox="1">
            <a:spLocks noGrp="1"/>
          </p:cNvSpPr>
          <p:nvPr>
            <p:ph type="body" idx="1"/>
          </p:nvPr>
        </p:nvSpPr>
        <p:spPr>
          <a:xfrm>
            <a:off x="311700" y="636725"/>
            <a:ext cx="8520600" cy="4280927"/>
          </a:xfrm>
          <a:prstGeom prst="rect">
            <a:avLst/>
          </a:prstGeom>
        </p:spPr>
        <p:txBody>
          <a:bodyPr lIns="91425" tIns="91425" rIns="91425" bIns="91425" anchor="t" anchorCtr="0">
            <a:noAutofit/>
          </a:bodyPr>
          <a:lstStyle/>
          <a:p>
            <a:pPr lvl="0" rtl="0">
              <a:spcBef>
                <a:spcPts val="0"/>
              </a:spcBef>
              <a:buNone/>
            </a:pPr>
            <a:endParaRPr lang="en-CA" sz="1600" dirty="0" smtClean="0">
              <a:solidFill>
                <a:srgbClr val="FFFFFF"/>
              </a:solidFill>
            </a:endParaRPr>
          </a:p>
        </p:txBody>
      </p:sp>
      <p:pic>
        <p:nvPicPr>
          <p:cNvPr id="2" name="Picture 1"/>
          <p:cNvPicPr>
            <a:picLocks noChangeAspect="1"/>
          </p:cNvPicPr>
          <p:nvPr/>
        </p:nvPicPr>
        <p:blipFill>
          <a:blip r:embed="rId3"/>
          <a:stretch>
            <a:fillRect/>
          </a:stretch>
        </p:blipFill>
        <p:spPr>
          <a:xfrm>
            <a:off x="1003300" y="-1"/>
            <a:ext cx="6934200" cy="5175925"/>
          </a:xfrm>
          <a:prstGeom prst="rect">
            <a:avLst/>
          </a:prstGeom>
        </p:spPr>
      </p:pic>
    </p:spTree>
    <p:extLst>
      <p:ext uri="{BB962C8B-B14F-4D97-AF65-F5344CB8AC3E}">
        <p14:creationId xmlns:p14="http://schemas.microsoft.com/office/powerpoint/2010/main" val="22471255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1816625"/>
            <a:ext cx="8520600" cy="572700"/>
          </a:xfrm>
          <a:prstGeom prst="rect">
            <a:avLst/>
          </a:prstGeom>
        </p:spPr>
        <p:txBody>
          <a:bodyPr lIns="91425" tIns="91425" rIns="91425" bIns="91425" anchor="t" anchorCtr="0">
            <a:noAutofit/>
          </a:bodyPr>
          <a:lstStyle/>
          <a:p>
            <a:pPr lvl="0">
              <a:spcBef>
                <a:spcPts val="0"/>
              </a:spcBef>
              <a:buNone/>
            </a:pPr>
            <a:r>
              <a:rPr lang="en-GB" sz="3200" dirty="0" smtClean="0">
                <a:solidFill>
                  <a:srgbClr val="FFFFFF"/>
                </a:solidFill>
              </a:rPr>
              <a:t>Management of Trauma in Permanent Teeth</a:t>
            </a:r>
            <a:endParaRPr lang="en-GB" sz="3200" dirty="0">
              <a:solidFill>
                <a:srgbClr val="FFFFFF"/>
              </a:solidFill>
            </a:endParaRPr>
          </a:p>
        </p:txBody>
      </p:sp>
      <p:sp>
        <p:nvSpPr>
          <p:cNvPr id="66" name="Shape 66"/>
          <p:cNvSpPr txBox="1">
            <a:spLocks noGrp="1"/>
          </p:cNvSpPr>
          <p:nvPr>
            <p:ph type="body" idx="1"/>
          </p:nvPr>
        </p:nvSpPr>
        <p:spPr>
          <a:xfrm>
            <a:off x="311700" y="636725"/>
            <a:ext cx="8520600" cy="4280927"/>
          </a:xfrm>
          <a:prstGeom prst="rect">
            <a:avLst/>
          </a:prstGeom>
        </p:spPr>
        <p:txBody>
          <a:bodyPr lIns="91425" tIns="91425" rIns="91425" bIns="91425" anchor="t" anchorCtr="0">
            <a:noAutofit/>
          </a:bodyPr>
          <a:lstStyle/>
          <a:p>
            <a:pPr lvl="0" rtl="0">
              <a:spcBef>
                <a:spcPts val="0"/>
              </a:spcBef>
              <a:buNone/>
            </a:pPr>
            <a:endParaRPr lang="en-CA" sz="3000" dirty="0">
              <a:solidFill>
                <a:srgbClr val="FFFFFF"/>
              </a:solidFill>
            </a:endParaRPr>
          </a:p>
          <a:p>
            <a:pPr lvl="0" rtl="0">
              <a:spcBef>
                <a:spcPts val="0"/>
              </a:spcBef>
              <a:buNone/>
            </a:pPr>
            <a:endParaRPr lang="en-CA" sz="2000" dirty="0" smtClean="0">
              <a:solidFill>
                <a:srgbClr val="FFFFFF"/>
              </a:solidFill>
            </a:endParaRPr>
          </a:p>
          <a:p>
            <a:pPr lvl="0" rtl="0">
              <a:spcBef>
                <a:spcPts val="0"/>
              </a:spcBef>
              <a:buNone/>
            </a:pPr>
            <a:endParaRPr lang="en-CA" sz="2000" dirty="0">
              <a:solidFill>
                <a:srgbClr val="FFFFFF"/>
              </a:solidFill>
            </a:endParaRPr>
          </a:p>
          <a:p>
            <a:pPr lvl="0" rtl="0">
              <a:spcBef>
                <a:spcPts val="0"/>
              </a:spcBef>
              <a:buNone/>
            </a:pPr>
            <a:endParaRPr lang="en-CA" sz="2000" dirty="0" smtClean="0">
              <a:solidFill>
                <a:srgbClr val="FFFFFF"/>
              </a:solidFill>
            </a:endParaRPr>
          </a:p>
          <a:p>
            <a:pPr lvl="0" rtl="0">
              <a:spcBef>
                <a:spcPts val="0"/>
              </a:spcBef>
              <a:buNone/>
            </a:pPr>
            <a:endParaRPr lang="en-CA" sz="2000" dirty="0">
              <a:solidFill>
                <a:srgbClr val="FFFFFF"/>
              </a:solidFill>
            </a:endParaRPr>
          </a:p>
          <a:p>
            <a:pPr lvl="0" rtl="0">
              <a:spcBef>
                <a:spcPts val="0"/>
              </a:spcBef>
              <a:buNone/>
            </a:pPr>
            <a:endParaRPr lang="en-CA" sz="2000" dirty="0" smtClean="0">
              <a:solidFill>
                <a:srgbClr val="FFFFFF"/>
              </a:solidFill>
            </a:endParaRPr>
          </a:p>
          <a:p>
            <a:pPr lvl="0" algn="ctr" rtl="0">
              <a:spcBef>
                <a:spcPts val="0"/>
              </a:spcBef>
              <a:buNone/>
            </a:pPr>
            <a:r>
              <a:rPr lang="en-CA" sz="2000" dirty="0" smtClean="0">
                <a:solidFill>
                  <a:srgbClr val="FFFFFF"/>
                </a:solidFill>
              </a:rPr>
              <a:t>Main Goal = Long term preservation of tooth if possible </a:t>
            </a:r>
            <a:endParaRPr lang="en-CA" sz="2000" dirty="0">
              <a:solidFill>
                <a:srgbClr val="FFFFFF"/>
              </a:solidFill>
            </a:endParaRPr>
          </a:p>
        </p:txBody>
      </p:sp>
    </p:spTree>
    <p:extLst>
      <p:ext uri="{BB962C8B-B14F-4D97-AF65-F5344CB8AC3E}">
        <p14:creationId xmlns:p14="http://schemas.microsoft.com/office/powerpoint/2010/main" val="26106640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dirty="0">
                <a:solidFill>
                  <a:srgbClr val="FFFFFF"/>
                </a:solidFill>
              </a:rPr>
              <a:t>Concussion</a:t>
            </a:r>
          </a:p>
        </p:txBody>
      </p:sp>
      <p:sp>
        <p:nvSpPr>
          <p:cNvPr id="72" name="Shape 72"/>
          <p:cNvSpPr txBox="1">
            <a:spLocks noGrp="1"/>
          </p:cNvSpPr>
          <p:nvPr>
            <p:ph type="body" idx="1"/>
          </p:nvPr>
        </p:nvSpPr>
        <p:spPr>
          <a:prstGeom prst="rect">
            <a:avLst/>
          </a:prstGeom>
        </p:spPr>
        <p:txBody>
          <a:bodyPr lIns="91425" tIns="91425" rIns="91425" bIns="91425" anchor="t" anchorCtr="0">
            <a:noAutofit/>
          </a:bodyPr>
          <a:lstStyle/>
          <a:p>
            <a:pPr lvl="0">
              <a:spcBef>
                <a:spcPts val="0"/>
              </a:spcBef>
              <a:spcAft>
                <a:spcPts val="0"/>
              </a:spcAft>
              <a:buClr>
                <a:schemeClr val="dk1"/>
              </a:buClr>
              <a:buSzPct val="78571"/>
              <a:buFont typeface="Arial"/>
              <a:buNone/>
            </a:pPr>
            <a:endParaRPr lang="en-GB" sz="1400" dirty="0" smtClean="0">
              <a:solidFill>
                <a:srgbClr val="FFFFFF"/>
              </a:solidFill>
            </a:endParaRPr>
          </a:p>
          <a:p>
            <a:pPr lvl="0">
              <a:spcBef>
                <a:spcPts val="0"/>
              </a:spcBef>
              <a:spcAft>
                <a:spcPts val="0"/>
              </a:spcAft>
              <a:buClr>
                <a:schemeClr val="dk1"/>
              </a:buClr>
              <a:buSzPct val="78571"/>
              <a:buFont typeface="Arial"/>
              <a:buNone/>
            </a:pPr>
            <a:r>
              <a:rPr lang="en-GB" sz="1400" dirty="0" smtClean="0">
                <a:solidFill>
                  <a:srgbClr val="FFFFFF"/>
                </a:solidFill>
              </a:rPr>
              <a:t>DIAGNOSIS</a:t>
            </a:r>
            <a:endParaRPr lang="en-GB" sz="1400" dirty="0">
              <a:solidFill>
                <a:srgbClr val="FFFFFF"/>
              </a:solidFill>
            </a:endParaRPr>
          </a:p>
          <a:p>
            <a:pPr marL="457200" lvl="0" indent="-317500" rtl="0">
              <a:spcBef>
                <a:spcPts val="0"/>
              </a:spcBef>
              <a:buSzPct val="100000"/>
              <a:buChar char="-"/>
            </a:pPr>
            <a:r>
              <a:rPr lang="en-GB" sz="1400" dirty="0" smtClean="0">
                <a:solidFill>
                  <a:srgbClr val="FFFFFF"/>
                </a:solidFill>
              </a:rPr>
              <a:t>Tooth is TTP, nil displacement or mobility </a:t>
            </a:r>
            <a:endParaRPr lang="en-GB" sz="1400" dirty="0">
              <a:solidFill>
                <a:srgbClr val="FFFFFF"/>
              </a:solidFill>
            </a:endParaRPr>
          </a:p>
          <a:p>
            <a:pPr marL="457200" lvl="0" indent="-317500" rtl="0">
              <a:spcBef>
                <a:spcPts val="0"/>
              </a:spcBef>
              <a:buSzPct val="100000"/>
              <a:buChar char="-"/>
            </a:pPr>
            <a:r>
              <a:rPr lang="en-GB" sz="1400" dirty="0">
                <a:solidFill>
                  <a:srgbClr val="FFFFFF"/>
                </a:solidFill>
              </a:rPr>
              <a:t>Pulp testing </a:t>
            </a:r>
            <a:r>
              <a:rPr lang="en-GB" sz="1400" dirty="0" smtClean="0">
                <a:solidFill>
                  <a:srgbClr val="FFFFFF"/>
                </a:solidFill>
              </a:rPr>
              <a:t>– usually </a:t>
            </a:r>
            <a:r>
              <a:rPr lang="en-GB" sz="1400" dirty="0">
                <a:solidFill>
                  <a:srgbClr val="FFFFFF"/>
                </a:solidFill>
              </a:rPr>
              <a:t>+</a:t>
            </a:r>
            <a:r>
              <a:rPr lang="en-GB" sz="1400" dirty="0" err="1">
                <a:solidFill>
                  <a:srgbClr val="FFFFFF"/>
                </a:solidFill>
              </a:rPr>
              <a:t>ve</a:t>
            </a:r>
            <a:endParaRPr lang="en-GB" sz="1400" dirty="0">
              <a:solidFill>
                <a:srgbClr val="FFFFFF"/>
              </a:solidFill>
            </a:endParaRPr>
          </a:p>
          <a:p>
            <a:pPr marL="457200" lvl="0" indent="-317500" rtl="0">
              <a:spcBef>
                <a:spcPts val="0"/>
              </a:spcBef>
              <a:buSzPct val="100000"/>
              <a:buChar char="-"/>
            </a:pPr>
            <a:r>
              <a:rPr lang="en-GB" sz="1400" dirty="0">
                <a:solidFill>
                  <a:srgbClr val="FFFFFF"/>
                </a:solidFill>
              </a:rPr>
              <a:t>Radiographically normal appearance</a:t>
            </a:r>
          </a:p>
          <a:p>
            <a:pPr lvl="0">
              <a:spcBef>
                <a:spcPts val="0"/>
              </a:spcBef>
              <a:spcAft>
                <a:spcPts val="0"/>
              </a:spcAft>
              <a:buClr>
                <a:schemeClr val="dk1"/>
              </a:buClr>
              <a:buSzPct val="78571"/>
              <a:buFont typeface="Arial"/>
              <a:buNone/>
            </a:pPr>
            <a:endParaRPr lang="en-GB" sz="1400" dirty="0" smtClean="0">
              <a:solidFill>
                <a:srgbClr val="FFFFFF"/>
              </a:solidFill>
            </a:endParaRPr>
          </a:p>
          <a:p>
            <a:pPr lvl="0">
              <a:spcBef>
                <a:spcPts val="0"/>
              </a:spcBef>
              <a:spcAft>
                <a:spcPts val="0"/>
              </a:spcAft>
              <a:buClr>
                <a:schemeClr val="dk1"/>
              </a:buClr>
              <a:buSzPct val="78571"/>
              <a:buFont typeface="Arial"/>
              <a:buNone/>
            </a:pPr>
            <a:r>
              <a:rPr lang="en-GB" sz="1400" dirty="0" smtClean="0">
                <a:solidFill>
                  <a:srgbClr val="FFFFFF"/>
                </a:solidFill>
              </a:rPr>
              <a:t>TREATMENT </a:t>
            </a:r>
            <a:endParaRPr lang="en-GB" sz="1400" dirty="0">
              <a:solidFill>
                <a:srgbClr val="FFFFFF"/>
              </a:solidFill>
            </a:endParaRPr>
          </a:p>
          <a:p>
            <a:pPr marL="457200" lvl="0" indent="-317500" rtl="0">
              <a:spcBef>
                <a:spcPts val="0"/>
              </a:spcBef>
              <a:buSzPct val="100000"/>
              <a:buChar char="-"/>
            </a:pPr>
            <a:r>
              <a:rPr lang="en-GB" sz="1400" dirty="0">
                <a:solidFill>
                  <a:srgbClr val="FFFFFF"/>
                </a:solidFill>
              </a:rPr>
              <a:t>Not needed, </a:t>
            </a:r>
            <a:r>
              <a:rPr lang="en-GB" sz="1400" dirty="0" smtClean="0">
                <a:solidFill>
                  <a:srgbClr val="FFFFFF"/>
                </a:solidFill>
              </a:rPr>
              <a:t>monitor for 1 year </a:t>
            </a:r>
            <a:endParaRPr lang="en-GB" sz="1400" dirty="0">
              <a:solidFill>
                <a:srgbClr val="FFFFFF"/>
              </a:solidFill>
            </a:endParaRPr>
          </a:p>
          <a:p>
            <a:pPr marL="457200" lvl="0" indent="-317500" rtl="0">
              <a:spcBef>
                <a:spcPts val="0"/>
              </a:spcBef>
              <a:buSzPct val="100000"/>
              <a:buChar char="-"/>
            </a:pPr>
            <a:r>
              <a:rPr lang="en-GB" sz="1400" dirty="0">
                <a:solidFill>
                  <a:srgbClr val="FFFFFF"/>
                </a:solidFill>
              </a:rPr>
              <a:t>Clinical and radiographic control follow ups at</a:t>
            </a:r>
            <a:r>
              <a:rPr lang="en-GB" sz="1400" dirty="0" smtClean="0">
                <a:solidFill>
                  <a:srgbClr val="FFFFFF"/>
                </a:solidFill>
              </a:rPr>
              <a:t>: 4 weeks, 6-8 weeks, 1 year </a:t>
            </a:r>
          </a:p>
          <a:p>
            <a:pPr lvl="0">
              <a:spcBef>
                <a:spcPts val="0"/>
              </a:spcBef>
              <a:spcAft>
                <a:spcPts val="0"/>
              </a:spcAft>
              <a:buClr>
                <a:schemeClr val="dk1"/>
              </a:buClr>
              <a:buSzPct val="78571"/>
              <a:buFont typeface="Arial"/>
              <a:buNone/>
            </a:pPr>
            <a:endParaRPr lang="en-GB" sz="1400" dirty="0" smtClean="0">
              <a:solidFill>
                <a:srgbClr val="FFFFFF"/>
              </a:solidFill>
            </a:endParaRPr>
          </a:p>
          <a:p>
            <a:pPr lvl="0">
              <a:spcBef>
                <a:spcPts val="0"/>
              </a:spcBef>
              <a:spcAft>
                <a:spcPts val="0"/>
              </a:spcAft>
              <a:buClr>
                <a:schemeClr val="dk1"/>
              </a:buClr>
              <a:buSzPct val="78571"/>
              <a:buFont typeface="Arial"/>
              <a:buNone/>
            </a:pPr>
            <a:r>
              <a:rPr lang="en-GB" sz="1400" dirty="0" smtClean="0">
                <a:solidFill>
                  <a:srgbClr val="FFFFFF"/>
                </a:solidFill>
              </a:rPr>
              <a:t>PATIENT </a:t>
            </a:r>
            <a:r>
              <a:rPr lang="en-GB" sz="1400" dirty="0">
                <a:solidFill>
                  <a:srgbClr val="FFFFFF"/>
                </a:solidFill>
              </a:rPr>
              <a:t>INSTRUCTIONS </a:t>
            </a:r>
          </a:p>
          <a:p>
            <a:pPr marL="457200" lvl="0" indent="-317500">
              <a:spcBef>
                <a:spcPts val="0"/>
              </a:spcBef>
              <a:buSzPct val="100000"/>
              <a:buAutoNum type="arabicPeriod"/>
            </a:pPr>
            <a:r>
              <a:rPr lang="en-GB" sz="1400" dirty="0">
                <a:solidFill>
                  <a:srgbClr val="FFFFFF"/>
                </a:solidFill>
              </a:rPr>
              <a:t>Soft food: 7 days</a:t>
            </a:r>
          </a:p>
          <a:p>
            <a:pPr marL="457200" lvl="0" indent="-317500" rtl="0">
              <a:spcBef>
                <a:spcPts val="0"/>
              </a:spcBef>
              <a:buSzPct val="100000"/>
              <a:buAutoNum type="arabicPeriod"/>
            </a:pPr>
            <a:r>
              <a:rPr lang="en-GB" sz="1400" dirty="0">
                <a:solidFill>
                  <a:srgbClr val="FFFFFF"/>
                </a:solidFill>
              </a:rPr>
              <a:t>Good OH: brush with a soft toothbrush after every meal, 0.1% </a:t>
            </a:r>
            <a:r>
              <a:rPr lang="en-GB" sz="1400" dirty="0" err="1">
                <a:solidFill>
                  <a:srgbClr val="FFFFFF"/>
                </a:solidFill>
              </a:rPr>
              <a:t>CHx</a:t>
            </a:r>
            <a:r>
              <a:rPr lang="en-GB" sz="1400" dirty="0">
                <a:solidFill>
                  <a:srgbClr val="FFFFFF"/>
                </a:solidFill>
              </a:rPr>
              <a:t> gel topically </a:t>
            </a:r>
            <a:r>
              <a:rPr lang="en-GB" sz="1400" dirty="0" err="1">
                <a:solidFill>
                  <a:srgbClr val="FFFFFF"/>
                </a:solidFill>
              </a:rPr>
              <a:t>bds</a:t>
            </a:r>
            <a:r>
              <a:rPr lang="en-GB" sz="1400" dirty="0">
                <a:solidFill>
                  <a:srgbClr val="FFFFFF"/>
                </a:solidFill>
              </a:rPr>
              <a:t> 1/</a:t>
            </a:r>
            <a:r>
              <a:rPr lang="en-GB" sz="1400" dirty="0" smtClean="0">
                <a:solidFill>
                  <a:srgbClr val="FFFFFF"/>
                </a:solidFill>
              </a:rPr>
              <a:t>52 (if good toothbrushing not possible in the area) </a:t>
            </a:r>
            <a:endParaRPr lang="en-GB" sz="1400" dirty="0">
              <a:solidFill>
                <a:srgbClr val="FFFFFF"/>
              </a:solidFill>
            </a:endParaRPr>
          </a:p>
          <a:p>
            <a:pPr lvl="0">
              <a:spcBef>
                <a:spcPts val="0"/>
              </a:spcBef>
              <a:buNone/>
            </a:pPr>
            <a:endParaRPr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dirty="0">
                <a:solidFill>
                  <a:srgbClr val="FFFFFF"/>
                </a:solidFill>
              </a:rPr>
              <a:t>Subluxation</a:t>
            </a:r>
          </a:p>
        </p:txBody>
      </p:sp>
      <p:sp>
        <p:nvSpPr>
          <p:cNvPr id="78" name="Shape 78"/>
          <p:cNvSpPr txBox="1">
            <a:spLocks noGrp="1"/>
          </p:cNvSpPr>
          <p:nvPr>
            <p:ph type="body" idx="1"/>
          </p:nvPr>
        </p:nvSpPr>
        <p:spPr>
          <a:prstGeom prst="rect">
            <a:avLst/>
          </a:prstGeom>
        </p:spPr>
        <p:txBody>
          <a:bodyPr lIns="91425" tIns="91425" rIns="91425" bIns="91425" anchor="t" anchorCtr="0">
            <a:noAutofit/>
          </a:bodyPr>
          <a:lstStyle/>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DIAGNOSIS</a:t>
            </a:r>
            <a:endParaRPr lang="en-GB" sz="1200" dirty="0">
              <a:solidFill>
                <a:srgbClr val="FFFFFF"/>
              </a:solidFill>
            </a:endParaRPr>
          </a:p>
          <a:p>
            <a:pPr marL="457200" lvl="0" indent="-304800" rtl="0">
              <a:spcBef>
                <a:spcPts val="0"/>
              </a:spcBef>
              <a:buSzPct val="100000"/>
              <a:buChar char="-"/>
            </a:pPr>
            <a:r>
              <a:rPr lang="en-GB" sz="1200" dirty="0" smtClean="0">
                <a:solidFill>
                  <a:srgbClr val="FFFFFF"/>
                </a:solidFill>
              </a:rPr>
              <a:t>No </a:t>
            </a:r>
            <a:r>
              <a:rPr lang="en-GB" sz="1200" dirty="0">
                <a:solidFill>
                  <a:srgbClr val="FFFFFF"/>
                </a:solidFill>
              </a:rPr>
              <a:t>displacement, </a:t>
            </a:r>
            <a:r>
              <a:rPr lang="en-GB" sz="1200" dirty="0" smtClean="0">
                <a:solidFill>
                  <a:srgbClr val="FFFFFF"/>
                </a:solidFill>
              </a:rPr>
              <a:t>but TTP and increased mobility </a:t>
            </a:r>
            <a:endParaRPr lang="en-GB" sz="1200" dirty="0">
              <a:solidFill>
                <a:srgbClr val="FFFFFF"/>
              </a:solidFill>
            </a:endParaRPr>
          </a:p>
          <a:p>
            <a:pPr marL="457200" lvl="0" indent="-304800" rtl="0">
              <a:spcBef>
                <a:spcPts val="0"/>
              </a:spcBef>
              <a:buSzPct val="100000"/>
              <a:buChar char="-"/>
            </a:pPr>
            <a:r>
              <a:rPr lang="en-GB" sz="1200" dirty="0">
                <a:solidFill>
                  <a:srgbClr val="FFFFFF"/>
                </a:solidFill>
              </a:rPr>
              <a:t>Bleeding from sulcus </a:t>
            </a:r>
            <a:r>
              <a:rPr lang="en-GB" sz="1200" dirty="0" smtClean="0">
                <a:solidFill>
                  <a:srgbClr val="FFFFFF"/>
                </a:solidFill>
              </a:rPr>
              <a:t>may be evident</a:t>
            </a:r>
            <a:endParaRPr lang="en-GB" sz="1200" dirty="0">
              <a:solidFill>
                <a:srgbClr val="FFFFFF"/>
              </a:solidFill>
            </a:endParaRPr>
          </a:p>
          <a:p>
            <a:pPr marL="457200" lvl="0" indent="-304800">
              <a:spcBef>
                <a:spcPts val="0"/>
              </a:spcBef>
              <a:buSzPct val="100000"/>
              <a:buChar char="-"/>
            </a:pPr>
            <a:r>
              <a:rPr lang="en-GB" sz="1200" dirty="0">
                <a:solidFill>
                  <a:srgbClr val="FFFFFF"/>
                </a:solidFill>
              </a:rPr>
              <a:t>Pulp testing </a:t>
            </a:r>
            <a:r>
              <a:rPr lang="en-GB" sz="1200" dirty="0" smtClean="0">
                <a:solidFill>
                  <a:srgbClr val="FFFFFF"/>
                </a:solidFill>
              </a:rPr>
              <a:t>– may be negative initially (indicates transient pulpal damage) </a:t>
            </a:r>
            <a:r>
              <a:rPr lang="en-GB" sz="1200" dirty="0" smtClean="0">
                <a:solidFill>
                  <a:srgbClr val="FFFFFF"/>
                </a:solidFill>
                <a:sym typeface="Wingdings"/>
              </a:rPr>
              <a:t> monitor </a:t>
            </a:r>
            <a:endParaRPr lang="en-GB" sz="1200" dirty="0">
              <a:solidFill>
                <a:srgbClr val="FFFFFF"/>
              </a:solidFill>
            </a:endParaRPr>
          </a:p>
          <a:p>
            <a:pPr marL="457200" lvl="0" indent="-304800">
              <a:spcBef>
                <a:spcPts val="0"/>
              </a:spcBef>
              <a:buSzPct val="100000"/>
              <a:buChar char="-"/>
            </a:pPr>
            <a:r>
              <a:rPr lang="en-GB" sz="1200" dirty="0">
                <a:solidFill>
                  <a:srgbClr val="FFFFFF"/>
                </a:solidFill>
              </a:rPr>
              <a:t>Radiographically normal appearance</a:t>
            </a:r>
          </a:p>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TREATMENT </a:t>
            </a:r>
            <a:endParaRPr lang="en-GB" sz="1200" dirty="0">
              <a:solidFill>
                <a:srgbClr val="FFFFFF"/>
              </a:solidFill>
            </a:endParaRPr>
          </a:p>
          <a:p>
            <a:pPr marL="457200" lvl="0" indent="-304800" rtl="0">
              <a:spcBef>
                <a:spcPts val="0"/>
              </a:spcBef>
              <a:buSzPct val="100000"/>
              <a:buChar char="-"/>
            </a:pPr>
            <a:r>
              <a:rPr lang="en-GB" sz="1200" dirty="0">
                <a:solidFill>
                  <a:srgbClr val="FFFFFF"/>
                </a:solidFill>
              </a:rPr>
              <a:t>Not needed, </a:t>
            </a:r>
            <a:r>
              <a:rPr lang="en-GB" sz="1200" dirty="0" smtClean="0">
                <a:solidFill>
                  <a:srgbClr val="FFFFFF"/>
                </a:solidFill>
              </a:rPr>
              <a:t>monitor</a:t>
            </a:r>
          </a:p>
          <a:p>
            <a:pPr marL="457200" lvl="0" indent="-304800" rtl="0">
              <a:spcBef>
                <a:spcPts val="0"/>
              </a:spcBef>
              <a:buSzPct val="100000"/>
              <a:buChar char="-"/>
            </a:pPr>
            <a:r>
              <a:rPr lang="en-GB" sz="1200" dirty="0" smtClean="0">
                <a:solidFill>
                  <a:srgbClr val="FFFFFF"/>
                </a:solidFill>
              </a:rPr>
              <a:t>Can place flexible splint for 2 weeks for patient comfort (if very mobile)</a:t>
            </a:r>
            <a:endParaRPr lang="en-GB" sz="1200" dirty="0">
              <a:solidFill>
                <a:srgbClr val="FFFFFF"/>
              </a:solidFill>
            </a:endParaRPr>
          </a:p>
          <a:p>
            <a:pPr marL="457200" lvl="0" indent="-304800" rtl="0">
              <a:spcBef>
                <a:spcPts val="0"/>
              </a:spcBef>
              <a:buSzPct val="100000"/>
              <a:buChar char="-"/>
            </a:pPr>
            <a:r>
              <a:rPr lang="en-GB" sz="1200" dirty="0">
                <a:solidFill>
                  <a:srgbClr val="FFFFFF"/>
                </a:solidFill>
              </a:rPr>
              <a:t>Clinical and radiographic control follow ups at</a:t>
            </a:r>
            <a:r>
              <a:rPr lang="en-GB" sz="1200" dirty="0" smtClean="0">
                <a:solidFill>
                  <a:srgbClr val="FFFFFF"/>
                </a:solidFill>
              </a:rPr>
              <a:t>: 2 weeks, 4 weeks, 6-8 weeks, 6 months, 1 year </a:t>
            </a:r>
          </a:p>
          <a:p>
            <a:pPr lvl="0" rtl="0">
              <a:spcBef>
                <a:spcPts val="0"/>
              </a:spcBef>
              <a:spcAft>
                <a:spcPts val="0"/>
              </a:spcAft>
              <a:buNone/>
            </a:pPr>
            <a:endParaRPr lang="en-GB" sz="1200" dirty="0" smtClean="0">
              <a:solidFill>
                <a:srgbClr val="FFFFFF"/>
              </a:solidFill>
            </a:endParaRPr>
          </a:p>
          <a:p>
            <a:pPr lvl="0" rtl="0">
              <a:spcBef>
                <a:spcPts val="0"/>
              </a:spcBef>
              <a:spcAft>
                <a:spcPts val="0"/>
              </a:spcAft>
              <a:buNone/>
            </a:pPr>
            <a:r>
              <a:rPr lang="en-GB" sz="1200" dirty="0" smtClean="0">
                <a:solidFill>
                  <a:srgbClr val="FFFFFF"/>
                </a:solidFill>
              </a:rPr>
              <a:t>PATIENT </a:t>
            </a:r>
            <a:r>
              <a:rPr lang="en-GB" sz="1200" dirty="0">
                <a:solidFill>
                  <a:srgbClr val="FFFFFF"/>
                </a:solidFill>
              </a:rPr>
              <a:t>INSTRUCTIONS </a:t>
            </a:r>
          </a:p>
          <a:p>
            <a:pPr marL="457200" lvl="0" indent="-304800">
              <a:spcBef>
                <a:spcPts val="0"/>
              </a:spcBef>
              <a:buSzPct val="100000"/>
              <a:buAutoNum type="arabicPeriod"/>
            </a:pPr>
            <a:r>
              <a:rPr lang="en-GB" sz="1200" dirty="0" smtClean="0">
                <a:solidFill>
                  <a:srgbClr val="FFFFFF"/>
                </a:solidFill>
              </a:rPr>
              <a:t>Soft </a:t>
            </a:r>
            <a:r>
              <a:rPr lang="en-GB" sz="1200" dirty="0">
                <a:solidFill>
                  <a:srgbClr val="FFFFFF"/>
                </a:solidFill>
              </a:rPr>
              <a:t>food: 7-10 days</a:t>
            </a:r>
          </a:p>
          <a:p>
            <a:pPr marL="457200" lvl="0" indent="-304800" rtl="0">
              <a:spcBef>
                <a:spcPts val="0"/>
              </a:spcBef>
              <a:buSzPct val="100000"/>
              <a:buAutoNum type="arabicPeriod"/>
            </a:pPr>
            <a:r>
              <a:rPr lang="en-GB" sz="1200" dirty="0">
                <a:solidFill>
                  <a:srgbClr val="FFFFFF"/>
                </a:solidFill>
              </a:rPr>
              <a:t>Good OH: brush with a soft toothbrush after every meal, 0.1% </a:t>
            </a:r>
            <a:r>
              <a:rPr lang="en-GB" sz="1200" dirty="0" err="1">
                <a:solidFill>
                  <a:srgbClr val="FFFFFF"/>
                </a:solidFill>
              </a:rPr>
              <a:t>CHx</a:t>
            </a:r>
            <a:r>
              <a:rPr lang="en-GB" sz="1200" dirty="0">
                <a:solidFill>
                  <a:srgbClr val="FFFFFF"/>
                </a:solidFill>
              </a:rPr>
              <a:t> gel topically </a:t>
            </a:r>
            <a:r>
              <a:rPr lang="en-GB" sz="1200" dirty="0" err="1">
                <a:solidFill>
                  <a:srgbClr val="FFFFFF"/>
                </a:solidFill>
              </a:rPr>
              <a:t>bds</a:t>
            </a:r>
            <a:r>
              <a:rPr lang="en-GB" sz="1200" dirty="0">
                <a:solidFill>
                  <a:srgbClr val="FFFFFF"/>
                </a:solidFill>
              </a:rPr>
              <a:t> 1/</a:t>
            </a:r>
            <a:r>
              <a:rPr lang="en-GB" sz="1200" dirty="0" smtClean="0">
                <a:solidFill>
                  <a:srgbClr val="FFFFFF"/>
                </a:solidFill>
              </a:rPr>
              <a:t>52 (if brushing not possible)</a:t>
            </a:r>
            <a:endParaRPr lang="en-GB" sz="1200" dirty="0">
              <a:solidFill>
                <a:srgbClr val="FFFFFF"/>
              </a:solidFill>
            </a:endParaRPr>
          </a:p>
        </p:txBody>
      </p:sp>
      <p:pic>
        <p:nvPicPr>
          <p:cNvPr id="2" name="Picture 1" descr="Sublux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462" y="193524"/>
            <a:ext cx="1425925" cy="133473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dirty="0" smtClean="0">
                <a:solidFill>
                  <a:srgbClr val="FFFFFF"/>
                </a:solidFill>
              </a:rPr>
              <a:t>Extrusion</a:t>
            </a:r>
            <a:endParaRPr lang="en-GB" dirty="0">
              <a:solidFill>
                <a:srgbClr val="FFFFFF"/>
              </a:solidFill>
            </a:endParaRPr>
          </a:p>
        </p:txBody>
      </p:sp>
      <p:sp>
        <p:nvSpPr>
          <p:cNvPr id="90" name="Shape 90"/>
          <p:cNvSpPr txBox="1">
            <a:spLocks noGrp="1"/>
          </p:cNvSpPr>
          <p:nvPr>
            <p:ph type="body" idx="1"/>
          </p:nvPr>
        </p:nvSpPr>
        <p:spPr>
          <a:prstGeom prst="rect">
            <a:avLst/>
          </a:prstGeom>
        </p:spPr>
        <p:txBody>
          <a:bodyPr lIns="91425" tIns="91425" rIns="91425" bIns="91425" anchor="t" anchorCtr="0">
            <a:noAutofit/>
          </a:bodyPr>
          <a:lstStyle/>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DIAGNOSIS</a:t>
            </a:r>
            <a:endParaRPr lang="en-GB" sz="1200" dirty="0">
              <a:solidFill>
                <a:srgbClr val="FFFFFF"/>
              </a:solidFill>
            </a:endParaRPr>
          </a:p>
          <a:p>
            <a:pPr marL="457200" lvl="0" indent="-304800">
              <a:spcBef>
                <a:spcPts val="0"/>
              </a:spcBef>
              <a:buSzPct val="100000"/>
              <a:buChar char="-"/>
            </a:pPr>
            <a:r>
              <a:rPr lang="en-GB" sz="1200" dirty="0" smtClean="0">
                <a:solidFill>
                  <a:srgbClr val="FFFFFF"/>
                </a:solidFill>
              </a:rPr>
              <a:t>Tooth appears </a:t>
            </a:r>
            <a:r>
              <a:rPr lang="en-GB" sz="1200" dirty="0">
                <a:solidFill>
                  <a:srgbClr val="FFFFFF"/>
                </a:solidFill>
              </a:rPr>
              <a:t>elongated, </a:t>
            </a:r>
            <a:r>
              <a:rPr lang="en-GB" sz="1200" dirty="0" smtClean="0">
                <a:solidFill>
                  <a:srgbClr val="FFFFFF"/>
                </a:solidFill>
              </a:rPr>
              <a:t>TTP, and </a:t>
            </a:r>
            <a:r>
              <a:rPr lang="en-GB" sz="1200" dirty="0">
                <a:solidFill>
                  <a:srgbClr val="FFFFFF"/>
                </a:solidFill>
              </a:rPr>
              <a:t>excessive mobility</a:t>
            </a:r>
          </a:p>
          <a:p>
            <a:pPr marL="457200" lvl="0" indent="-304800" rtl="0">
              <a:spcBef>
                <a:spcPts val="0"/>
              </a:spcBef>
              <a:buSzPct val="100000"/>
              <a:buChar char="-"/>
            </a:pPr>
            <a:r>
              <a:rPr lang="en-GB" sz="1200" dirty="0">
                <a:solidFill>
                  <a:srgbClr val="FFFFFF"/>
                </a:solidFill>
              </a:rPr>
              <a:t>Pulp testing - unless minor, usually -</a:t>
            </a:r>
            <a:r>
              <a:rPr lang="en-GB" sz="1200" dirty="0" err="1">
                <a:solidFill>
                  <a:srgbClr val="FFFFFF"/>
                </a:solidFill>
              </a:rPr>
              <a:t>ve</a:t>
            </a:r>
            <a:r>
              <a:rPr lang="en-GB" sz="1200" dirty="0">
                <a:solidFill>
                  <a:srgbClr val="FFFFFF"/>
                </a:solidFill>
              </a:rPr>
              <a:t>. </a:t>
            </a:r>
            <a:endParaRPr lang="en-GB" sz="1200" dirty="0" smtClean="0">
              <a:solidFill>
                <a:srgbClr val="FFFFFF"/>
              </a:solidFill>
            </a:endParaRPr>
          </a:p>
          <a:p>
            <a:pPr marL="457200" lvl="0" indent="-304800" rtl="0">
              <a:spcBef>
                <a:spcPts val="0"/>
              </a:spcBef>
              <a:buSzPct val="100000"/>
              <a:buChar char="-"/>
            </a:pPr>
            <a:r>
              <a:rPr lang="en-GB" sz="1200" dirty="0" smtClean="0">
                <a:solidFill>
                  <a:srgbClr val="FFFFFF"/>
                </a:solidFill>
              </a:rPr>
              <a:t>Radiographically </a:t>
            </a:r>
            <a:r>
              <a:rPr lang="en-GB" sz="1200" dirty="0">
                <a:solidFill>
                  <a:srgbClr val="FFFFFF"/>
                </a:solidFill>
              </a:rPr>
              <a:t>increased PDL space apically</a:t>
            </a:r>
          </a:p>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TREATMENT </a:t>
            </a:r>
            <a:endParaRPr lang="en-GB" sz="1200" dirty="0">
              <a:solidFill>
                <a:srgbClr val="FFFFFF"/>
              </a:solidFill>
            </a:endParaRPr>
          </a:p>
          <a:p>
            <a:pPr marL="457200" lvl="0" indent="-304800" rtl="0">
              <a:spcBef>
                <a:spcPts val="0"/>
              </a:spcBef>
              <a:buSzPct val="100000"/>
              <a:buAutoNum type="arabicPeriod"/>
            </a:pPr>
            <a:r>
              <a:rPr lang="en-GB" sz="1200" dirty="0">
                <a:solidFill>
                  <a:srgbClr val="FFFFFF"/>
                </a:solidFill>
              </a:rPr>
              <a:t>Reposition, LA usually not necessary</a:t>
            </a:r>
          </a:p>
          <a:p>
            <a:pPr marL="457200" lvl="0" indent="-304800">
              <a:spcBef>
                <a:spcPts val="0"/>
              </a:spcBef>
              <a:buSzPct val="100000"/>
              <a:buAutoNum type="arabicPeriod"/>
            </a:pPr>
            <a:r>
              <a:rPr lang="en-GB" sz="1200" dirty="0">
                <a:solidFill>
                  <a:srgbClr val="FFFFFF"/>
                </a:solidFill>
              </a:rPr>
              <a:t>Stabilise for 2 weeks with flexible splint</a:t>
            </a:r>
          </a:p>
          <a:p>
            <a:pPr marL="457200" lvl="0" indent="-304800">
              <a:spcBef>
                <a:spcPts val="0"/>
              </a:spcBef>
              <a:buSzPct val="100000"/>
              <a:buAutoNum type="arabicPeriod"/>
            </a:pPr>
            <a:r>
              <a:rPr lang="en-GB" sz="1200" dirty="0">
                <a:solidFill>
                  <a:srgbClr val="FFFFFF"/>
                </a:solidFill>
              </a:rPr>
              <a:t>Radiographically - open apex: can monitor, look for continued root development, +</a:t>
            </a:r>
            <a:r>
              <a:rPr lang="en-GB" sz="1200" dirty="0" err="1">
                <a:solidFill>
                  <a:srgbClr val="FFFFFF"/>
                </a:solidFill>
              </a:rPr>
              <a:t>ve</a:t>
            </a:r>
            <a:r>
              <a:rPr lang="en-GB" sz="1200" dirty="0">
                <a:solidFill>
                  <a:srgbClr val="FFFFFF"/>
                </a:solidFill>
              </a:rPr>
              <a:t> pulp testing. Closed apex: </a:t>
            </a:r>
            <a:r>
              <a:rPr lang="en-GB" sz="1200" dirty="0" smtClean="0">
                <a:solidFill>
                  <a:srgbClr val="FFFFFF"/>
                </a:solidFill>
              </a:rPr>
              <a:t>monitor</a:t>
            </a:r>
          </a:p>
          <a:p>
            <a:pPr marL="457200" lvl="0" indent="-304800">
              <a:spcBef>
                <a:spcPts val="0"/>
              </a:spcBef>
              <a:buSzPct val="100000"/>
              <a:buAutoNum type="arabicPeriod"/>
            </a:pPr>
            <a:r>
              <a:rPr lang="en-GB" sz="1200" dirty="0" smtClean="0">
                <a:solidFill>
                  <a:srgbClr val="FFFFFF"/>
                </a:solidFill>
              </a:rPr>
              <a:t>In closed apices where necrosis is anticipated, or where there are signs and symptoms consistent with pulpal necrosis  </a:t>
            </a:r>
            <a:r>
              <a:rPr lang="en-GB" sz="1200" dirty="0" smtClean="0">
                <a:solidFill>
                  <a:srgbClr val="FFFFFF"/>
                </a:solidFill>
                <a:sym typeface="Wingdings"/>
              </a:rPr>
              <a:t> RCT</a:t>
            </a:r>
            <a:endParaRPr lang="en-GB" sz="1200" dirty="0" smtClean="0">
              <a:solidFill>
                <a:srgbClr val="FFFFFF"/>
              </a:solidFill>
            </a:endParaRPr>
          </a:p>
          <a:p>
            <a:pPr marL="457200" lvl="0" indent="-304800">
              <a:spcBef>
                <a:spcPts val="0"/>
              </a:spcBef>
              <a:buSzPct val="100000"/>
              <a:buAutoNum type="arabicPeriod"/>
            </a:pPr>
            <a:r>
              <a:rPr lang="en-GB" sz="1200" dirty="0" smtClean="0">
                <a:solidFill>
                  <a:srgbClr val="FFFFFF"/>
                </a:solidFill>
              </a:rPr>
              <a:t>Follow</a:t>
            </a:r>
            <a:r>
              <a:rPr lang="en-GB" sz="1200" dirty="0">
                <a:solidFill>
                  <a:srgbClr val="FFFFFF"/>
                </a:solidFill>
              </a:rPr>
              <a:t>-up: </a:t>
            </a:r>
            <a:r>
              <a:rPr lang="en-GB" sz="1200" dirty="0" smtClean="0">
                <a:solidFill>
                  <a:srgbClr val="FFFFFF"/>
                </a:solidFill>
              </a:rPr>
              <a:t>2 weeks, 4 weeks, 6-8 weeks, 6 months,  1 year, 1 yearly for 5 years  </a:t>
            </a:r>
            <a:endParaRPr lang="en-GB" sz="1200" dirty="0">
              <a:solidFill>
                <a:srgbClr val="FFFFFF"/>
              </a:solidFill>
            </a:endParaRPr>
          </a:p>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PATIENT </a:t>
            </a:r>
            <a:r>
              <a:rPr lang="en-GB" sz="1200" dirty="0">
                <a:solidFill>
                  <a:srgbClr val="FFFFFF"/>
                </a:solidFill>
              </a:rPr>
              <a:t>INSTRUCTIONS </a:t>
            </a:r>
          </a:p>
          <a:p>
            <a:pPr marL="457200" lvl="0" indent="-304800">
              <a:spcBef>
                <a:spcPts val="0"/>
              </a:spcBef>
              <a:buSzPct val="100000"/>
              <a:buAutoNum type="arabicPeriod"/>
            </a:pPr>
            <a:r>
              <a:rPr lang="en-GB" sz="1200" dirty="0">
                <a:solidFill>
                  <a:srgbClr val="FFFFFF"/>
                </a:solidFill>
              </a:rPr>
              <a:t>Soft food: 7-10 days</a:t>
            </a:r>
          </a:p>
          <a:p>
            <a:pPr marL="457200" lvl="0" indent="-304800">
              <a:spcBef>
                <a:spcPts val="0"/>
              </a:spcBef>
              <a:buSzPct val="100000"/>
              <a:buAutoNum type="arabicPeriod"/>
            </a:pPr>
            <a:r>
              <a:rPr lang="en-GB" sz="1200" dirty="0">
                <a:solidFill>
                  <a:srgbClr val="FFFFFF"/>
                </a:solidFill>
              </a:rPr>
              <a:t>Good OH: brush with a soft toothbrush after every meal, 0.1% </a:t>
            </a:r>
            <a:r>
              <a:rPr lang="en-GB" sz="1200" dirty="0" err="1">
                <a:solidFill>
                  <a:srgbClr val="FFFFFF"/>
                </a:solidFill>
              </a:rPr>
              <a:t>CHx</a:t>
            </a:r>
            <a:r>
              <a:rPr lang="en-GB" sz="1200" dirty="0">
                <a:solidFill>
                  <a:srgbClr val="FFFFFF"/>
                </a:solidFill>
              </a:rPr>
              <a:t> gel topically </a:t>
            </a:r>
            <a:r>
              <a:rPr lang="en-GB" sz="1200" dirty="0" err="1" smtClean="0">
                <a:solidFill>
                  <a:srgbClr val="FFFFFF"/>
                </a:solidFill>
              </a:rPr>
              <a:t>bds</a:t>
            </a:r>
            <a:r>
              <a:rPr lang="en-GB" sz="1200" dirty="0" smtClean="0">
                <a:solidFill>
                  <a:srgbClr val="FFFFFF"/>
                </a:solidFill>
              </a:rPr>
              <a:t> 1/52 (if brushing not possible)</a:t>
            </a:r>
          </a:p>
          <a:p>
            <a:pPr marL="457200" lvl="0" indent="-304800">
              <a:spcBef>
                <a:spcPts val="0"/>
              </a:spcBef>
              <a:buSzPct val="100000"/>
              <a:buAutoNum type="arabicPeriod"/>
            </a:pPr>
            <a:endParaRPr lang="en-GB" sz="1200" dirty="0">
              <a:solidFill>
                <a:srgbClr val="FFFFFF"/>
              </a:solidFill>
            </a:endParaRPr>
          </a:p>
          <a:p>
            <a:pPr marL="152400" indent="0">
              <a:buSzPct val="100000"/>
              <a:buNone/>
            </a:pPr>
            <a:r>
              <a:rPr lang="en-GB" sz="1200" dirty="0" smtClean="0">
                <a:solidFill>
                  <a:srgbClr val="FFFFFF"/>
                </a:solidFill>
              </a:rPr>
              <a:t>*Immature </a:t>
            </a:r>
            <a:r>
              <a:rPr lang="en-GB" sz="1200" dirty="0">
                <a:solidFill>
                  <a:srgbClr val="FFFFFF"/>
                </a:solidFill>
              </a:rPr>
              <a:t>teeth: revascularisation usually occurs; mature teeth: may occur</a:t>
            </a:r>
          </a:p>
          <a:p>
            <a:pPr marL="152400" lvl="0" indent="0">
              <a:spcBef>
                <a:spcPts val="0"/>
              </a:spcBef>
              <a:buSzPct val="100000"/>
              <a:buNone/>
            </a:pPr>
            <a:endParaRPr lang="en-GB" sz="1200" dirty="0">
              <a:solidFill>
                <a:srgbClr val="FFFFFF"/>
              </a:solidFill>
            </a:endParaRPr>
          </a:p>
          <a:p>
            <a:pPr lvl="0">
              <a:spcBef>
                <a:spcPts val="0"/>
              </a:spcBef>
              <a:buNone/>
            </a:pPr>
            <a:endParaRPr dirty="0">
              <a:solidFill>
                <a:srgbClr val="FFFFFF"/>
              </a:solidFill>
            </a:endParaRPr>
          </a:p>
        </p:txBody>
      </p:sp>
      <p:pic>
        <p:nvPicPr>
          <p:cNvPr id="2" name="Picture 1" descr="Extrusive Lux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298" y="290801"/>
            <a:ext cx="1575002" cy="14538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prstGeom prst="rect">
            <a:avLst/>
          </a:prstGeom>
        </p:spPr>
        <p:txBody>
          <a:bodyPr lIns="91425" tIns="91425" rIns="91425" bIns="91425" anchor="t" anchorCtr="0">
            <a:noAutofit/>
          </a:bodyPr>
          <a:lstStyle/>
          <a:p>
            <a:pPr lvl="0" rtl="0">
              <a:spcBef>
                <a:spcPts val="0"/>
              </a:spcBef>
              <a:buNone/>
            </a:pPr>
            <a:r>
              <a:rPr lang="en-GB" dirty="0" smtClean="0">
                <a:solidFill>
                  <a:srgbClr val="FFFFFF"/>
                </a:solidFill>
              </a:rPr>
              <a:t>Lateral </a:t>
            </a:r>
            <a:r>
              <a:rPr lang="en-GB" dirty="0" err="1" smtClean="0">
                <a:solidFill>
                  <a:srgbClr val="FFFFFF"/>
                </a:solidFill>
              </a:rPr>
              <a:t>Luxations</a:t>
            </a:r>
            <a:endParaRPr lang="en-GB" dirty="0">
              <a:solidFill>
                <a:srgbClr val="FFFFFF"/>
              </a:solidFill>
            </a:endParaRPr>
          </a:p>
        </p:txBody>
      </p:sp>
      <p:sp>
        <p:nvSpPr>
          <p:cNvPr id="104" name="Shape 104"/>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spcAft>
                <a:spcPts val="0"/>
              </a:spcAft>
              <a:buNone/>
            </a:pPr>
            <a:endParaRPr lang="en-GB" sz="1200" dirty="0" smtClean="0">
              <a:solidFill>
                <a:srgbClr val="FFFFFF"/>
              </a:solidFill>
            </a:endParaRPr>
          </a:p>
          <a:p>
            <a:pPr lvl="0" rtl="0">
              <a:spcBef>
                <a:spcPts val="0"/>
              </a:spcBef>
              <a:spcAft>
                <a:spcPts val="0"/>
              </a:spcAft>
              <a:buNone/>
            </a:pPr>
            <a:r>
              <a:rPr lang="en-GB" sz="1200" dirty="0" smtClean="0">
                <a:solidFill>
                  <a:srgbClr val="FFFFFF"/>
                </a:solidFill>
              </a:rPr>
              <a:t>DIAGNOSIS</a:t>
            </a:r>
            <a:endParaRPr lang="en-GB" sz="1200" dirty="0">
              <a:solidFill>
                <a:srgbClr val="FFFFFF"/>
              </a:solidFill>
            </a:endParaRPr>
          </a:p>
          <a:p>
            <a:pPr marL="457200" lvl="0" indent="-304800" rtl="0">
              <a:spcBef>
                <a:spcPts val="0"/>
              </a:spcBef>
              <a:buSzPct val="100000"/>
              <a:buChar char="-"/>
            </a:pPr>
            <a:r>
              <a:rPr lang="en-GB" sz="1200" dirty="0">
                <a:solidFill>
                  <a:srgbClr val="FFFFFF"/>
                </a:solidFill>
              </a:rPr>
              <a:t>Tooth displaced from socket, </a:t>
            </a:r>
            <a:r>
              <a:rPr lang="en-GB" sz="1200" dirty="0" smtClean="0">
                <a:solidFill>
                  <a:srgbClr val="FFFFFF"/>
                </a:solidFill>
              </a:rPr>
              <a:t>usually in palatal or labial direction </a:t>
            </a:r>
          </a:p>
          <a:p>
            <a:pPr marL="457200" lvl="0" indent="-304800" rtl="0">
              <a:spcBef>
                <a:spcPts val="0"/>
              </a:spcBef>
              <a:buSzPct val="100000"/>
              <a:buChar char="-"/>
            </a:pPr>
            <a:r>
              <a:rPr lang="en-GB" sz="1200" dirty="0" smtClean="0">
                <a:solidFill>
                  <a:srgbClr val="FFFFFF"/>
                </a:solidFill>
              </a:rPr>
              <a:t>High metallic (</a:t>
            </a:r>
            <a:r>
              <a:rPr lang="en-GB" sz="1200" dirty="0" err="1" smtClean="0">
                <a:solidFill>
                  <a:srgbClr val="FFFFFF"/>
                </a:solidFill>
              </a:rPr>
              <a:t>ankylotic</a:t>
            </a:r>
            <a:r>
              <a:rPr lang="en-GB" sz="1200" dirty="0" smtClean="0">
                <a:solidFill>
                  <a:srgbClr val="FFFFFF"/>
                </a:solidFill>
              </a:rPr>
              <a:t>) sound to percussion, usually nil mobility </a:t>
            </a:r>
            <a:endParaRPr lang="en-GB" sz="1200" dirty="0">
              <a:solidFill>
                <a:srgbClr val="FFFFFF"/>
              </a:solidFill>
            </a:endParaRPr>
          </a:p>
          <a:p>
            <a:pPr marL="457200" lvl="0" indent="-304800" rtl="0">
              <a:spcBef>
                <a:spcPts val="0"/>
              </a:spcBef>
              <a:buSzPct val="100000"/>
              <a:buChar char="-"/>
            </a:pPr>
            <a:r>
              <a:rPr lang="en-GB" sz="1200" dirty="0" smtClean="0">
                <a:solidFill>
                  <a:srgbClr val="FFFFFF"/>
                </a:solidFill>
              </a:rPr>
              <a:t>Alveolar bone accompanying fracture, tooth is usually either protruded/</a:t>
            </a:r>
            <a:r>
              <a:rPr lang="en-GB" sz="1200" dirty="0" err="1" smtClean="0">
                <a:solidFill>
                  <a:srgbClr val="FFFFFF"/>
                </a:solidFill>
              </a:rPr>
              <a:t>retruded</a:t>
            </a:r>
            <a:endParaRPr lang="en-GB" sz="1200" dirty="0" smtClean="0">
              <a:solidFill>
                <a:srgbClr val="FFFFFF"/>
              </a:solidFill>
            </a:endParaRPr>
          </a:p>
          <a:p>
            <a:pPr marL="457200" lvl="0" indent="-304800" rtl="0">
              <a:spcBef>
                <a:spcPts val="0"/>
              </a:spcBef>
              <a:buSzPct val="100000"/>
              <a:buChar char="-"/>
            </a:pPr>
            <a:r>
              <a:rPr lang="en-GB" sz="1200" dirty="0" smtClean="0">
                <a:solidFill>
                  <a:srgbClr val="FFFFFF"/>
                </a:solidFill>
              </a:rPr>
              <a:t>Pulp </a:t>
            </a:r>
            <a:r>
              <a:rPr lang="en-GB" sz="1200" dirty="0">
                <a:solidFill>
                  <a:srgbClr val="FFFFFF"/>
                </a:solidFill>
              </a:rPr>
              <a:t>testing - </a:t>
            </a:r>
            <a:r>
              <a:rPr lang="en-GB" sz="1200" dirty="0" smtClean="0">
                <a:solidFill>
                  <a:srgbClr val="FFFFFF"/>
                </a:solidFill>
              </a:rPr>
              <a:t> usually </a:t>
            </a:r>
            <a:r>
              <a:rPr lang="en-GB" sz="1200" dirty="0">
                <a:solidFill>
                  <a:srgbClr val="FFFFFF"/>
                </a:solidFill>
              </a:rPr>
              <a:t>-</a:t>
            </a:r>
            <a:r>
              <a:rPr lang="en-GB" sz="1200" dirty="0" err="1">
                <a:solidFill>
                  <a:srgbClr val="FFFFFF"/>
                </a:solidFill>
              </a:rPr>
              <a:t>ve</a:t>
            </a:r>
            <a:r>
              <a:rPr lang="en-GB" sz="1200" dirty="0">
                <a:solidFill>
                  <a:srgbClr val="FFFFFF"/>
                </a:solidFill>
              </a:rPr>
              <a:t>.</a:t>
            </a:r>
          </a:p>
          <a:p>
            <a:pPr marL="457200" lvl="0" indent="-304800" rtl="0">
              <a:spcBef>
                <a:spcPts val="0"/>
              </a:spcBef>
              <a:buSzPct val="100000"/>
              <a:buChar char="-"/>
            </a:pPr>
            <a:r>
              <a:rPr lang="en-GB" sz="1200" dirty="0">
                <a:solidFill>
                  <a:srgbClr val="FFFFFF"/>
                </a:solidFill>
              </a:rPr>
              <a:t>Radiographically increased PDL </a:t>
            </a:r>
            <a:r>
              <a:rPr lang="en-GB" sz="1200" dirty="0" smtClean="0">
                <a:solidFill>
                  <a:srgbClr val="FFFFFF"/>
                </a:solidFill>
              </a:rPr>
              <a:t>space (best seen on eccentric or occlusal radiographs)</a:t>
            </a:r>
          </a:p>
          <a:p>
            <a:pPr marL="457200" lvl="0" indent="-304800" rtl="0">
              <a:spcBef>
                <a:spcPts val="0"/>
              </a:spcBef>
              <a:buSzPct val="100000"/>
              <a:buChar char="-"/>
            </a:pPr>
            <a:endParaRPr lang="en-GB" sz="1200" dirty="0" smtClean="0">
              <a:solidFill>
                <a:srgbClr val="FFFFFF"/>
              </a:solidFill>
            </a:endParaRPr>
          </a:p>
          <a:p>
            <a:pPr lvl="0" rtl="0">
              <a:spcBef>
                <a:spcPts val="0"/>
              </a:spcBef>
              <a:spcAft>
                <a:spcPts val="0"/>
              </a:spcAft>
              <a:buNone/>
            </a:pPr>
            <a:r>
              <a:rPr lang="en-GB" sz="1200" dirty="0" smtClean="0">
                <a:solidFill>
                  <a:srgbClr val="FFFFFF"/>
                </a:solidFill>
              </a:rPr>
              <a:t>TREATMENT </a:t>
            </a:r>
            <a:endParaRPr lang="en-GB" sz="1200" dirty="0">
              <a:solidFill>
                <a:srgbClr val="FFFFFF"/>
              </a:solidFill>
            </a:endParaRPr>
          </a:p>
          <a:p>
            <a:pPr marL="457200" lvl="0" indent="-304800" rtl="0">
              <a:spcBef>
                <a:spcPts val="0"/>
              </a:spcBef>
              <a:buSzPct val="100000"/>
              <a:buAutoNum type="arabicPeriod"/>
            </a:pPr>
            <a:r>
              <a:rPr lang="en-GB" sz="1200" dirty="0">
                <a:solidFill>
                  <a:srgbClr val="FFFFFF"/>
                </a:solidFill>
              </a:rPr>
              <a:t>Reposition using forceps or digitally, </a:t>
            </a:r>
            <a:r>
              <a:rPr lang="en-GB" sz="1200" dirty="0" smtClean="0">
                <a:solidFill>
                  <a:srgbClr val="FFFFFF"/>
                </a:solidFill>
              </a:rPr>
              <a:t>disengage from bony lock, gently reposition into original position </a:t>
            </a:r>
            <a:endParaRPr lang="en-GB" sz="1200" dirty="0">
              <a:solidFill>
                <a:srgbClr val="FFFFFF"/>
              </a:solidFill>
            </a:endParaRPr>
          </a:p>
          <a:p>
            <a:pPr marL="457200" lvl="0" indent="-304800" rtl="0">
              <a:spcBef>
                <a:spcPts val="0"/>
              </a:spcBef>
              <a:buSzPct val="100000"/>
              <a:buAutoNum type="arabicPeriod"/>
            </a:pPr>
            <a:r>
              <a:rPr lang="en-GB" sz="1200" dirty="0">
                <a:solidFill>
                  <a:srgbClr val="FFFFFF"/>
                </a:solidFill>
              </a:rPr>
              <a:t>Stabilise for 4 weeks with flexible splint</a:t>
            </a:r>
          </a:p>
          <a:p>
            <a:pPr marL="457200" lvl="0" indent="-304800" rtl="0">
              <a:spcBef>
                <a:spcPts val="0"/>
              </a:spcBef>
              <a:buSzPct val="100000"/>
              <a:buAutoNum type="arabicPeriod"/>
            </a:pPr>
            <a:r>
              <a:rPr lang="en-GB" sz="1200" dirty="0" smtClean="0">
                <a:solidFill>
                  <a:srgbClr val="FFFFFF"/>
                </a:solidFill>
              </a:rPr>
              <a:t>Monitor pulpal condition, if tooth becomes necrotic RCT is indicated to prevent inflammatory root resorption </a:t>
            </a:r>
            <a:endParaRPr lang="en-GB" sz="1200" dirty="0">
              <a:solidFill>
                <a:srgbClr val="FFFFFF"/>
              </a:solidFill>
            </a:endParaRPr>
          </a:p>
          <a:p>
            <a:pPr marL="457200" lvl="0" indent="-304800" rtl="0">
              <a:spcBef>
                <a:spcPts val="0"/>
              </a:spcBef>
              <a:buSzPct val="100000"/>
              <a:buAutoNum type="arabicPeriod"/>
            </a:pPr>
            <a:r>
              <a:rPr lang="en-GB" sz="1200" dirty="0">
                <a:solidFill>
                  <a:srgbClr val="FFFFFF"/>
                </a:solidFill>
              </a:rPr>
              <a:t>Follow-up: 2/52, 4/52, 6-8/52, 6 months, 1 year, </a:t>
            </a:r>
            <a:r>
              <a:rPr lang="en-GB" sz="1200" dirty="0" smtClean="0">
                <a:solidFill>
                  <a:srgbClr val="FFFFFF"/>
                </a:solidFill>
              </a:rPr>
              <a:t>yearly </a:t>
            </a:r>
            <a:r>
              <a:rPr lang="en-GB" sz="1200" dirty="0">
                <a:solidFill>
                  <a:srgbClr val="FFFFFF"/>
                </a:solidFill>
              </a:rPr>
              <a:t>for 5 years</a:t>
            </a:r>
          </a:p>
          <a:p>
            <a:pPr lvl="0" rtl="0">
              <a:spcBef>
                <a:spcPts val="0"/>
              </a:spcBef>
              <a:spcAft>
                <a:spcPts val="0"/>
              </a:spcAft>
              <a:buNone/>
            </a:pPr>
            <a:endParaRPr lang="en-GB" sz="1200" dirty="0" smtClean="0">
              <a:solidFill>
                <a:srgbClr val="FFFFFF"/>
              </a:solidFill>
            </a:endParaRPr>
          </a:p>
          <a:p>
            <a:pPr lvl="0" rtl="0">
              <a:spcBef>
                <a:spcPts val="0"/>
              </a:spcBef>
              <a:spcAft>
                <a:spcPts val="0"/>
              </a:spcAft>
              <a:buNone/>
            </a:pPr>
            <a:r>
              <a:rPr lang="en-GB" sz="1200" dirty="0" smtClean="0">
                <a:solidFill>
                  <a:srgbClr val="FFFFFF"/>
                </a:solidFill>
              </a:rPr>
              <a:t>PATIENT </a:t>
            </a:r>
            <a:r>
              <a:rPr lang="en-GB" sz="1200" dirty="0">
                <a:solidFill>
                  <a:srgbClr val="FFFFFF"/>
                </a:solidFill>
              </a:rPr>
              <a:t>INSTRUCTIONS </a:t>
            </a:r>
          </a:p>
          <a:p>
            <a:pPr marL="457200" lvl="0" indent="-304800" rtl="0">
              <a:spcBef>
                <a:spcPts val="0"/>
              </a:spcBef>
              <a:buSzPct val="100000"/>
              <a:buAutoNum type="arabicPeriod"/>
            </a:pPr>
            <a:r>
              <a:rPr lang="en-GB" sz="1200" dirty="0">
                <a:solidFill>
                  <a:srgbClr val="FFFFFF"/>
                </a:solidFill>
              </a:rPr>
              <a:t>Soft food: 7-10 days</a:t>
            </a:r>
          </a:p>
          <a:p>
            <a:pPr marL="457200" lvl="0" indent="-304800" rtl="0">
              <a:spcBef>
                <a:spcPts val="0"/>
              </a:spcBef>
              <a:buSzPct val="100000"/>
              <a:buAutoNum type="arabicPeriod"/>
            </a:pPr>
            <a:r>
              <a:rPr lang="en-GB" sz="1200" dirty="0">
                <a:solidFill>
                  <a:srgbClr val="FFFFFF"/>
                </a:solidFill>
              </a:rPr>
              <a:t>Good OH: brush with a soft toothbrush after every meal, 0.1% </a:t>
            </a:r>
            <a:r>
              <a:rPr lang="en-GB" sz="1200" dirty="0" err="1">
                <a:solidFill>
                  <a:srgbClr val="FFFFFF"/>
                </a:solidFill>
              </a:rPr>
              <a:t>CHx</a:t>
            </a:r>
            <a:r>
              <a:rPr lang="en-GB" sz="1200" dirty="0">
                <a:solidFill>
                  <a:srgbClr val="FFFFFF"/>
                </a:solidFill>
              </a:rPr>
              <a:t> gel topically </a:t>
            </a:r>
            <a:r>
              <a:rPr lang="en-GB" sz="1200" dirty="0" err="1">
                <a:solidFill>
                  <a:srgbClr val="FFFFFF"/>
                </a:solidFill>
              </a:rPr>
              <a:t>bds</a:t>
            </a:r>
            <a:r>
              <a:rPr lang="en-GB" sz="1200" dirty="0">
                <a:solidFill>
                  <a:srgbClr val="FFFFFF"/>
                </a:solidFill>
              </a:rPr>
              <a:t> 1/</a:t>
            </a:r>
            <a:r>
              <a:rPr lang="en-GB" sz="1200" dirty="0" smtClean="0">
                <a:solidFill>
                  <a:srgbClr val="FFFFFF"/>
                </a:solidFill>
              </a:rPr>
              <a:t>52 (if brushing not possible)</a:t>
            </a:r>
            <a:endParaRPr lang="en-GB" sz="1200" dirty="0">
              <a:solidFill>
                <a:srgbClr val="FFFFFF"/>
              </a:solidFill>
            </a:endParaRPr>
          </a:p>
          <a:p>
            <a:pPr lvl="0" rtl="0">
              <a:spcBef>
                <a:spcPts val="0"/>
              </a:spcBef>
              <a:buNone/>
            </a:pPr>
            <a:endParaRPr dirty="0">
              <a:solidFill>
                <a:srgbClr val="FFFFFF"/>
              </a:solidFill>
            </a:endParaRPr>
          </a:p>
        </p:txBody>
      </p:sp>
      <p:pic>
        <p:nvPicPr>
          <p:cNvPr id="2" name="Picture 1"/>
          <p:cNvPicPr>
            <a:picLocks noChangeAspect="1"/>
          </p:cNvPicPr>
          <p:nvPr/>
        </p:nvPicPr>
        <p:blipFill>
          <a:blip r:embed="rId3"/>
          <a:stretch>
            <a:fillRect/>
          </a:stretch>
        </p:blipFill>
        <p:spPr>
          <a:xfrm>
            <a:off x="6667500" y="203480"/>
            <a:ext cx="2326608" cy="249809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54607"/>
            <a:ext cx="8520600" cy="572700"/>
          </a:xfrm>
          <a:prstGeom prst="rect">
            <a:avLst/>
          </a:prstGeom>
        </p:spPr>
        <p:txBody>
          <a:bodyPr lIns="91425" tIns="91425" rIns="91425" bIns="91425" anchor="t" anchorCtr="0">
            <a:noAutofit/>
          </a:bodyPr>
          <a:lstStyle/>
          <a:p>
            <a:pPr lvl="0">
              <a:spcBef>
                <a:spcPts val="0"/>
              </a:spcBef>
              <a:buNone/>
            </a:pPr>
            <a:r>
              <a:rPr lang="en-GB" dirty="0" smtClean="0">
                <a:solidFill>
                  <a:srgbClr val="FFFFFF"/>
                </a:solidFill>
              </a:rPr>
              <a:t>Intrusions</a:t>
            </a:r>
            <a:endParaRPr lang="en-GB" dirty="0">
              <a:solidFill>
                <a:srgbClr val="FFFFFF"/>
              </a:solidFill>
            </a:endParaRPr>
          </a:p>
        </p:txBody>
      </p:sp>
      <p:sp>
        <p:nvSpPr>
          <p:cNvPr id="110" name="Shape 110"/>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spcAft>
                <a:spcPts val="0"/>
              </a:spcAft>
              <a:buNone/>
            </a:pPr>
            <a:endParaRPr lang="en-GB" sz="1200" dirty="0" smtClean="0">
              <a:solidFill>
                <a:srgbClr val="FFFFFF"/>
              </a:solidFill>
            </a:endParaRPr>
          </a:p>
          <a:p>
            <a:pPr lvl="0" rtl="0">
              <a:spcBef>
                <a:spcPts val="0"/>
              </a:spcBef>
              <a:spcAft>
                <a:spcPts val="0"/>
              </a:spcAft>
              <a:buNone/>
            </a:pPr>
            <a:r>
              <a:rPr lang="en-GB" sz="1200" dirty="0" smtClean="0">
                <a:solidFill>
                  <a:srgbClr val="FFFFFF"/>
                </a:solidFill>
              </a:rPr>
              <a:t>DIAGNOSIS </a:t>
            </a:r>
            <a:endParaRPr lang="en-GB" sz="1200" dirty="0">
              <a:solidFill>
                <a:srgbClr val="FFFFFF"/>
              </a:solidFill>
            </a:endParaRPr>
          </a:p>
          <a:p>
            <a:pPr marL="457200" lvl="0" indent="-304800" rtl="0">
              <a:spcBef>
                <a:spcPts val="0"/>
              </a:spcBef>
              <a:buSzPct val="100000"/>
              <a:buChar char="-"/>
            </a:pPr>
            <a:r>
              <a:rPr lang="en-GB" sz="1200" dirty="0">
                <a:solidFill>
                  <a:srgbClr val="FFFFFF"/>
                </a:solidFill>
              </a:rPr>
              <a:t>Tooth displaced into alveolar </a:t>
            </a:r>
            <a:r>
              <a:rPr lang="en-GB" sz="1200" dirty="0" smtClean="0">
                <a:solidFill>
                  <a:srgbClr val="FFFFFF"/>
                </a:solidFill>
              </a:rPr>
              <a:t>bone</a:t>
            </a:r>
            <a:endParaRPr lang="en-GB" sz="1200" dirty="0">
              <a:solidFill>
                <a:srgbClr val="FFFFFF"/>
              </a:solidFill>
            </a:endParaRPr>
          </a:p>
          <a:p>
            <a:pPr marL="457200" lvl="0" indent="-304800" rtl="0">
              <a:spcBef>
                <a:spcPts val="0"/>
              </a:spcBef>
              <a:buSzPct val="100000"/>
              <a:buChar char="-"/>
            </a:pPr>
            <a:r>
              <a:rPr lang="en-GB" sz="1200" dirty="0">
                <a:solidFill>
                  <a:srgbClr val="FFFFFF"/>
                </a:solidFill>
              </a:rPr>
              <a:t>High, metallic </a:t>
            </a:r>
            <a:r>
              <a:rPr lang="en-GB" sz="1200" dirty="0" smtClean="0">
                <a:solidFill>
                  <a:srgbClr val="FFFFFF"/>
                </a:solidFill>
              </a:rPr>
              <a:t>sound (</a:t>
            </a:r>
            <a:r>
              <a:rPr lang="en-GB" sz="1200" dirty="0" err="1" smtClean="0">
                <a:solidFill>
                  <a:srgbClr val="FFFFFF"/>
                </a:solidFill>
              </a:rPr>
              <a:t>ankylotic</a:t>
            </a:r>
            <a:r>
              <a:rPr lang="en-GB" sz="1200" dirty="0" smtClean="0">
                <a:solidFill>
                  <a:srgbClr val="FFFFFF"/>
                </a:solidFill>
              </a:rPr>
              <a:t>) </a:t>
            </a:r>
            <a:r>
              <a:rPr lang="en-GB" sz="1200" dirty="0">
                <a:solidFill>
                  <a:srgbClr val="FFFFFF"/>
                </a:solidFill>
              </a:rPr>
              <a:t>to percussion and usually immobile</a:t>
            </a:r>
          </a:p>
          <a:p>
            <a:pPr marL="457200" lvl="0" indent="-304800" rtl="0">
              <a:spcBef>
                <a:spcPts val="0"/>
              </a:spcBef>
              <a:buSzPct val="100000"/>
              <a:buChar char="-"/>
            </a:pPr>
            <a:r>
              <a:rPr lang="en-GB" sz="1200" dirty="0">
                <a:solidFill>
                  <a:srgbClr val="FFFFFF"/>
                </a:solidFill>
              </a:rPr>
              <a:t>Pulp testing </a:t>
            </a:r>
            <a:r>
              <a:rPr lang="en-GB" sz="1200" dirty="0" smtClean="0">
                <a:solidFill>
                  <a:srgbClr val="FFFFFF"/>
                </a:solidFill>
              </a:rPr>
              <a:t>– usually </a:t>
            </a:r>
            <a:r>
              <a:rPr lang="en-GB" sz="1200" dirty="0">
                <a:solidFill>
                  <a:srgbClr val="FFFFFF"/>
                </a:solidFill>
              </a:rPr>
              <a:t>-</a:t>
            </a:r>
            <a:r>
              <a:rPr lang="en-GB" sz="1200" dirty="0" err="1">
                <a:solidFill>
                  <a:srgbClr val="FFFFFF"/>
                </a:solidFill>
              </a:rPr>
              <a:t>ve</a:t>
            </a:r>
            <a:r>
              <a:rPr lang="en-GB" sz="1200" dirty="0">
                <a:solidFill>
                  <a:srgbClr val="FFFFFF"/>
                </a:solidFill>
              </a:rPr>
              <a:t>. </a:t>
            </a:r>
            <a:endParaRPr lang="en-GB" sz="1200" dirty="0" smtClean="0">
              <a:solidFill>
                <a:srgbClr val="FFFFFF"/>
              </a:solidFill>
            </a:endParaRPr>
          </a:p>
          <a:p>
            <a:pPr marL="457200" lvl="0" indent="-304800" rtl="0">
              <a:spcBef>
                <a:spcPts val="0"/>
              </a:spcBef>
              <a:buSzPct val="100000"/>
              <a:buChar char="-"/>
            </a:pPr>
            <a:r>
              <a:rPr lang="en-GB" sz="1200" dirty="0" smtClean="0">
                <a:solidFill>
                  <a:srgbClr val="FFFFFF"/>
                </a:solidFill>
              </a:rPr>
              <a:t>Radiographically </a:t>
            </a:r>
            <a:r>
              <a:rPr lang="en-GB" sz="1200" dirty="0">
                <a:solidFill>
                  <a:srgbClr val="FFFFFF"/>
                </a:solidFill>
              </a:rPr>
              <a:t>PDL space may be absent entirely/partially, </a:t>
            </a:r>
            <a:r>
              <a:rPr lang="en-GB" sz="1200" dirty="0" smtClean="0">
                <a:solidFill>
                  <a:srgbClr val="FFFFFF"/>
                </a:solidFill>
              </a:rPr>
              <a:t>CEJ more apical to adjacent teeth </a:t>
            </a:r>
            <a:endParaRPr lang="en-GB" sz="1200" dirty="0">
              <a:solidFill>
                <a:srgbClr val="FFFFFF"/>
              </a:solidFill>
            </a:endParaRPr>
          </a:p>
          <a:p>
            <a:pPr lvl="0" rtl="0">
              <a:spcBef>
                <a:spcPts val="0"/>
              </a:spcBef>
              <a:spcAft>
                <a:spcPts val="0"/>
              </a:spcAft>
              <a:buNone/>
            </a:pPr>
            <a:endParaRPr lang="en-GB" sz="1200" dirty="0" smtClean="0">
              <a:solidFill>
                <a:srgbClr val="FFFFFF"/>
              </a:solidFill>
            </a:endParaRPr>
          </a:p>
          <a:p>
            <a:pPr lvl="0" rtl="0">
              <a:spcBef>
                <a:spcPts val="0"/>
              </a:spcBef>
              <a:spcAft>
                <a:spcPts val="0"/>
              </a:spcAft>
              <a:buNone/>
            </a:pPr>
            <a:r>
              <a:rPr lang="en-GB" sz="1200" dirty="0" smtClean="0">
                <a:solidFill>
                  <a:srgbClr val="FFFFFF"/>
                </a:solidFill>
              </a:rPr>
              <a:t>TREATMENT</a:t>
            </a:r>
            <a:endParaRPr lang="en-GB" sz="1200" dirty="0">
              <a:solidFill>
                <a:srgbClr val="FFFFFF"/>
              </a:solidFill>
            </a:endParaRPr>
          </a:p>
          <a:p>
            <a:pPr marL="457200" lvl="0" indent="-304800" rtl="0">
              <a:spcBef>
                <a:spcPts val="0"/>
              </a:spcBef>
              <a:buSzPct val="100000"/>
              <a:buAutoNum type="arabicPeriod"/>
            </a:pPr>
            <a:r>
              <a:rPr lang="en-GB" sz="1200" dirty="0">
                <a:solidFill>
                  <a:srgbClr val="FFFFFF"/>
                </a:solidFill>
              </a:rPr>
              <a:t>Spontaneous re-eruption: immature teeth or very minor injuries for mature </a:t>
            </a:r>
            <a:r>
              <a:rPr lang="en-GB" sz="1200" dirty="0" smtClean="0">
                <a:solidFill>
                  <a:srgbClr val="FFFFFF"/>
                </a:solidFill>
              </a:rPr>
              <a:t>teeth </a:t>
            </a:r>
            <a:r>
              <a:rPr lang="en-GB" sz="1200" dirty="0" smtClean="0">
                <a:solidFill>
                  <a:srgbClr val="FFFFFF"/>
                </a:solidFill>
                <a:sym typeface="Wingdings"/>
              </a:rPr>
              <a:t> initiate </a:t>
            </a:r>
            <a:r>
              <a:rPr lang="en-GB" sz="1200" dirty="0" err="1" smtClean="0">
                <a:solidFill>
                  <a:srgbClr val="FFFFFF"/>
                </a:solidFill>
                <a:sym typeface="Wingdings"/>
              </a:rPr>
              <a:t>ortho</a:t>
            </a:r>
            <a:r>
              <a:rPr lang="en-GB" sz="1200" dirty="0" smtClean="0">
                <a:solidFill>
                  <a:srgbClr val="FFFFFF"/>
                </a:solidFill>
                <a:sym typeface="Wingdings"/>
              </a:rPr>
              <a:t>/surgical movement after 2-4 weeks of no movement to prevent ankylosis </a:t>
            </a:r>
            <a:endParaRPr lang="en-GB" sz="1200" dirty="0">
              <a:solidFill>
                <a:srgbClr val="FFFFFF"/>
              </a:solidFill>
            </a:endParaRPr>
          </a:p>
          <a:p>
            <a:pPr marL="457200" lvl="0" indent="-304800" rtl="0">
              <a:spcBef>
                <a:spcPts val="0"/>
              </a:spcBef>
              <a:buSzPct val="100000"/>
              <a:buAutoNum type="arabicPeriod"/>
            </a:pPr>
            <a:r>
              <a:rPr lang="en-GB" sz="1200" dirty="0">
                <a:solidFill>
                  <a:srgbClr val="FFFFFF"/>
                </a:solidFill>
              </a:rPr>
              <a:t>Orthodontic repositioning: enables socket repair due to slow tooth movement, after tooth is repositioned use flexible splint for up to 4/</a:t>
            </a:r>
            <a:r>
              <a:rPr lang="en-GB" sz="1200" dirty="0" smtClean="0">
                <a:solidFill>
                  <a:srgbClr val="FFFFFF"/>
                </a:solidFill>
              </a:rPr>
              <a:t>52 (3-7mm)</a:t>
            </a:r>
            <a:endParaRPr lang="en-GB" sz="1200" dirty="0">
              <a:solidFill>
                <a:srgbClr val="FFFFFF"/>
              </a:solidFill>
            </a:endParaRPr>
          </a:p>
          <a:p>
            <a:pPr marL="457200" lvl="0" indent="-304800" rtl="0">
              <a:spcBef>
                <a:spcPts val="0"/>
              </a:spcBef>
              <a:buSzPct val="100000"/>
              <a:buAutoNum type="arabicPeriod"/>
            </a:pPr>
            <a:r>
              <a:rPr lang="en-GB" sz="1200" dirty="0">
                <a:solidFill>
                  <a:srgbClr val="FFFFFF"/>
                </a:solidFill>
              </a:rPr>
              <a:t>Surgical repositioning: preferable in acute phase, major </a:t>
            </a:r>
            <a:r>
              <a:rPr lang="en-GB" sz="1200" dirty="0" smtClean="0">
                <a:solidFill>
                  <a:srgbClr val="FFFFFF"/>
                </a:solidFill>
              </a:rPr>
              <a:t>intrusions</a:t>
            </a:r>
            <a:endParaRPr lang="en-GB" sz="1200" dirty="0">
              <a:solidFill>
                <a:srgbClr val="FFFFFF"/>
              </a:solidFill>
            </a:endParaRPr>
          </a:p>
          <a:p>
            <a:pPr marL="457200" lvl="0" indent="-304800" rtl="0">
              <a:spcBef>
                <a:spcPts val="0"/>
              </a:spcBef>
              <a:buSzPct val="100000"/>
              <a:buAutoNum type="arabicPeriod"/>
            </a:pPr>
            <a:r>
              <a:rPr lang="en-GB" sz="1200" dirty="0" smtClean="0">
                <a:solidFill>
                  <a:srgbClr val="FFFFFF"/>
                </a:solidFill>
              </a:rPr>
              <a:t>Place flexible splint after repositioning for 4 weeks (if repositioned) </a:t>
            </a:r>
          </a:p>
          <a:p>
            <a:pPr marL="457200" lvl="0" indent="-304800" rtl="0">
              <a:spcBef>
                <a:spcPts val="0"/>
              </a:spcBef>
              <a:buSzPct val="100000"/>
              <a:buAutoNum type="arabicPeriod"/>
            </a:pPr>
            <a:r>
              <a:rPr lang="en-GB" sz="1200" dirty="0" smtClean="0">
                <a:solidFill>
                  <a:srgbClr val="FFFFFF"/>
                </a:solidFill>
              </a:rPr>
              <a:t>Closed apex, tooth will likely become necrotic, RCT with temporary </a:t>
            </a:r>
            <a:r>
              <a:rPr lang="en-GB" sz="1200" dirty="0" err="1" smtClean="0">
                <a:solidFill>
                  <a:srgbClr val="FFFFFF"/>
                </a:solidFill>
              </a:rPr>
              <a:t>CaOH</a:t>
            </a:r>
            <a:r>
              <a:rPr lang="en-GB" sz="1200" dirty="0" smtClean="0">
                <a:solidFill>
                  <a:srgbClr val="FFFFFF"/>
                </a:solidFill>
              </a:rPr>
              <a:t> medicament recommended (start 2-3 weeks after repositioning) </a:t>
            </a:r>
            <a:endParaRPr lang="en-GB" sz="1200" dirty="0">
              <a:solidFill>
                <a:srgbClr val="FFFFFF"/>
              </a:solidFill>
            </a:endParaRPr>
          </a:p>
          <a:p>
            <a:pPr marL="457200" lvl="0" indent="-304800" rtl="0">
              <a:spcBef>
                <a:spcPts val="0"/>
              </a:spcBef>
              <a:buSzPct val="100000"/>
              <a:buAutoNum type="arabicPeriod"/>
            </a:pPr>
            <a:r>
              <a:rPr lang="en-GB" sz="1200" dirty="0">
                <a:solidFill>
                  <a:srgbClr val="FFFFFF"/>
                </a:solidFill>
              </a:rPr>
              <a:t>Review:  </a:t>
            </a:r>
            <a:r>
              <a:rPr lang="en-GB" sz="1200" dirty="0" smtClean="0">
                <a:solidFill>
                  <a:srgbClr val="FFFFFF"/>
                </a:solidFill>
              </a:rPr>
              <a:t>2 weeks, 4 weeks, 6-8 weeks, 6 months, 1 year, yearly for 5 years </a:t>
            </a:r>
          </a:p>
          <a:p>
            <a:pPr lvl="0" rtl="0">
              <a:spcBef>
                <a:spcPts val="0"/>
              </a:spcBef>
              <a:spcAft>
                <a:spcPts val="0"/>
              </a:spcAft>
              <a:buNone/>
            </a:pPr>
            <a:r>
              <a:rPr lang="en-GB" sz="1200" dirty="0" smtClean="0">
                <a:solidFill>
                  <a:srgbClr val="FFFFFF"/>
                </a:solidFill>
              </a:rPr>
              <a:t>PATIENT </a:t>
            </a:r>
            <a:r>
              <a:rPr lang="en-GB" sz="1200" dirty="0">
                <a:solidFill>
                  <a:srgbClr val="FFFFFF"/>
                </a:solidFill>
              </a:rPr>
              <a:t>INSTRUCTIONS </a:t>
            </a:r>
          </a:p>
          <a:p>
            <a:pPr marL="457200" lvl="0" indent="-304800" rtl="0">
              <a:spcBef>
                <a:spcPts val="0"/>
              </a:spcBef>
              <a:buSzPct val="100000"/>
              <a:buAutoNum type="arabicPeriod"/>
            </a:pPr>
            <a:r>
              <a:rPr lang="en-GB" sz="1200" dirty="0">
                <a:solidFill>
                  <a:srgbClr val="FFFFFF"/>
                </a:solidFill>
              </a:rPr>
              <a:t>Soft food: 7-10 days</a:t>
            </a:r>
          </a:p>
          <a:p>
            <a:pPr marL="457200" lvl="0" indent="-304800" rtl="0">
              <a:spcBef>
                <a:spcPts val="0"/>
              </a:spcBef>
              <a:buSzPct val="100000"/>
              <a:buAutoNum type="arabicPeriod"/>
            </a:pPr>
            <a:r>
              <a:rPr lang="en-GB" sz="1200" dirty="0">
                <a:solidFill>
                  <a:srgbClr val="FFFFFF"/>
                </a:solidFill>
              </a:rPr>
              <a:t>Good OH: brush with a soft toothbrush after every meal, 0.1% </a:t>
            </a:r>
            <a:r>
              <a:rPr lang="en-GB" sz="1200" dirty="0" err="1">
                <a:solidFill>
                  <a:srgbClr val="FFFFFF"/>
                </a:solidFill>
              </a:rPr>
              <a:t>CHx</a:t>
            </a:r>
            <a:r>
              <a:rPr lang="en-GB" sz="1200" dirty="0">
                <a:solidFill>
                  <a:srgbClr val="FFFFFF"/>
                </a:solidFill>
              </a:rPr>
              <a:t> gel topically </a:t>
            </a:r>
            <a:r>
              <a:rPr lang="en-GB" sz="1200" dirty="0" err="1">
                <a:solidFill>
                  <a:srgbClr val="FFFFFF"/>
                </a:solidFill>
              </a:rPr>
              <a:t>bds</a:t>
            </a:r>
            <a:r>
              <a:rPr lang="en-GB" sz="1200" dirty="0">
                <a:solidFill>
                  <a:srgbClr val="FFFFFF"/>
                </a:solidFill>
              </a:rPr>
              <a:t> 1/52</a:t>
            </a:r>
          </a:p>
          <a:p>
            <a:pPr lvl="0">
              <a:spcBef>
                <a:spcPts val="0"/>
              </a:spcBef>
              <a:buNone/>
            </a:pPr>
            <a:endParaRPr dirty="0">
              <a:solidFill>
                <a:srgbClr val="FFFFFF"/>
              </a:solidFill>
            </a:endParaRPr>
          </a:p>
        </p:txBody>
      </p:sp>
      <p:pic>
        <p:nvPicPr>
          <p:cNvPr id="3" name="Picture 2"/>
          <p:cNvPicPr>
            <a:picLocks noChangeAspect="1"/>
          </p:cNvPicPr>
          <p:nvPr/>
        </p:nvPicPr>
        <p:blipFill>
          <a:blip r:embed="rId3"/>
          <a:stretch>
            <a:fillRect/>
          </a:stretch>
        </p:blipFill>
        <p:spPr>
          <a:xfrm>
            <a:off x="5172319" y="748349"/>
            <a:ext cx="3659981" cy="125463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229591"/>
            <a:ext cx="8520600" cy="572700"/>
          </a:xfrm>
          <a:prstGeom prst="rect">
            <a:avLst/>
          </a:prstGeom>
        </p:spPr>
        <p:txBody>
          <a:bodyPr lIns="91425" tIns="91425" rIns="91425" bIns="91425" anchor="t" anchorCtr="0">
            <a:noAutofit/>
          </a:bodyPr>
          <a:lstStyle/>
          <a:p>
            <a:pPr lvl="0">
              <a:spcBef>
                <a:spcPts val="0"/>
              </a:spcBef>
              <a:buNone/>
            </a:pPr>
            <a:r>
              <a:rPr lang="en-GB" dirty="0">
                <a:solidFill>
                  <a:srgbClr val="FFFFFF"/>
                </a:solidFill>
              </a:rPr>
              <a:t>Avulsions </a:t>
            </a:r>
          </a:p>
        </p:txBody>
      </p:sp>
      <p:sp>
        <p:nvSpPr>
          <p:cNvPr id="170" name="Shape 170"/>
          <p:cNvSpPr txBox="1">
            <a:spLocks noGrp="1"/>
          </p:cNvSpPr>
          <p:nvPr>
            <p:ph type="body" idx="1"/>
          </p:nvPr>
        </p:nvSpPr>
        <p:spPr>
          <a:xfrm>
            <a:off x="311700" y="975522"/>
            <a:ext cx="8520600" cy="3416400"/>
          </a:xfrm>
          <a:prstGeom prst="rect">
            <a:avLst/>
          </a:prstGeom>
        </p:spPr>
        <p:txBody>
          <a:bodyPr lIns="91425" tIns="91425" rIns="91425" bIns="91425" anchor="t" anchorCtr="0">
            <a:noAutofit/>
          </a:bodyPr>
          <a:lstStyle/>
          <a:p>
            <a:pPr lvl="0">
              <a:spcBef>
                <a:spcPts val="0"/>
              </a:spcBef>
              <a:buNone/>
            </a:pPr>
            <a:r>
              <a:rPr lang="en-CA" sz="2000" dirty="0" smtClean="0">
                <a:solidFill>
                  <a:srgbClr val="FFFFFF"/>
                </a:solidFill>
              </a:rPr>
              <a:t>At scene of the tragedy:</a:t>
            </a:r>
          </a:p>
          <a:p>
            <a:pPr lvl="0">
              <a:spcBef>
                <a:spcPts val="0"/>
              </a:spcBef>
              <a:buNone/>
            </a:pPr>
            <a:endParaRPr lang="en-CA" sz="2000" dirty="0" smtClean="0">
              <a:solidFill>
                <a:srgbClr val="FFFFFF"/>
              </a:solidFill>
            </a:endParaRPr>
          </a:p>
          <a:p>
            <a:pPr lvl="0">
              <a:spcBef>
                <a:spcPts val="0"/>
              </a:spcBef>
              <a:buFontTx/>
              <a:buChar char="-"/>
            </a:pPr>
            <a:r>
              <a:rPr lang="en-CA" sz="1600" dirty="0" smtClean="0">
                <a:solidFill>
                  <a:srgbClr val="FFFFFF"/>
                </a:solidFill>
              </a:rPr>
              <a:t>Ensure it is a permanent tooth (primary teeth should not be replanted)</a:t>
            </a:r>
          </a:p>
          <a:p>
            <a:pPr lvl="0">
              <a:spcBef>
                <a:spcPts val="0"/>
              </a:spcBef>
              <a:buFontTx/>
              <a:buChar char="-"/>
            </a:pPr>
            <a:r>
              <a:rPr lang="en-CA" sz="1600" dirty="0" smtClean="0">
                <a:solidFill>
                  <a:srgbClr val="FFFFFF"/>
                </a:solidFill>
              </a:rPr>
              <a:t>Keep patient calm </a:t>
            </a:r>
          </a:p>
          <a:p>
            <a:pPr lvl="0">
              <a:spcBef>
                <a:spcPts val="0"/>
              </a:spcBef>
              <a:buFontTx/>
              <a:buChar char="-"/>
            </a:pPr>
            <a:r>
              <a:rPr lang="en-CA" sz="1600" dirty="0" smtClean="0">
                <a:solidFill>
                  <a:srgbClr val="FFFFFF"/>
                </a:solidFill>
              </a:rPr>
              <a:t>Pick up tooth by the crown, do not touch the root </a:t>
            </a:r>
          </a:p>
          <a:p>
            <a:pPr lvl="0">
              <a:spcBef>
                <a:spcPts val="0"/>
              </a:spcBef>
              <a:buFontTx/>
              <a:buChar char="-"/>
            </a:pPr>
            <a:r>
              <a:rPr lang="en-CA" sz="1600" dirty="0" smtClean="0">
                <a:solidFill>
                  <a:srgbClr val="FFFFFF"/>
                </a:solidFill>
              </a:rPr>
              <a:t>If tooth is dirty wash briefly (10 sec) under cold running water and reposition </a:t>
            </a:r>
            <a:r>
              <a:rPr lang="en-CA" sz="1600" dirty="0" smtClean="0">
                <a:solidFill>
                  <a:srgbClr val="FFFFFF"/>
                </a:solidFill>
                <a:sym typeface="Wingdings"/>
              </a:rPr>
              <a:t> encourage patient/parent to reposition, bite on handkerchief to hold it in position </a:t>
            </a:r>
          </a:p>
          <a:p>
            <a:pPr lvl="0">
              <a:spcBef>
                <a:spcPts val="0"/>
              </a:spcBef>
              <a:buFontTx/>
              <a:buChar char="-"/>
            </a:pPr>
            <a:r>
              <a:rPr lang="en-CA" sz="1600" dirty="0" smtClean="0">
                <a:solidFill>
                  <a:srgbClr val="FFFFFF"/>
                </a:solidFill>
                <a:sym typeface="Wingdings"/>
              </a:rPr>
              <a:t>If repositioning on site not possible store tooth in appropriate storage medium (goal = preserving viability of PDL cells)</a:t>
            </a:r>
          </a:p>
          <a:p>
            <a:pPr lvl="1">
              <a:buFontTx/>
              <a:buChar char="-"/>
            </a:pPr>
            <a:r>
              <a:rPr lang="en-CA" sz="1200" dirty="0" smtClean="0">
                <a:solidFill>
                  <a:srgbClr val="FFFFFF"/>
                </a:solidFill>
                <a:sym typeface="Wingdings"/>
              </a:rPr>
              <a:t>HBSS</a:t>
            </a:r>
          </a:p>
          <a:p>
            <a:pPr lvl="1">
              <a:buFontTx/>
              <a:buChar char="-"/>
            </a:pPr>
            <a:r>
              <a:rPr lang="en-CA" sz="1200" dirty="0" smtClean="0">
                <a:solidFill>
                  <a:srgbClr val="FFFFFF"/>
                </a:solidFill>
                <a:sym typeface="Wingdings"/>
              </a:rPr>
              <a:t>Saline</a:t>
            </a:r>
          </a:p>
          <a:p>
            <a:pPr lvl="1">
              <a:buFontTx/>
              <a:buChar char="-"/>
            </a:pPr>
            <a:r>
              <a:rPr lang="en-CA" sz="1200" dirty="0" smtClean="0">
                <a:solidFill>
                  <a:srgbClr val="FFFFFF"/>
                </a:solidFill>
                <a:sym typeface="Wingdings"/>
              </a:rPr>
              <a:t>Saliva (I/O or E/O)</a:t>
            </a:r>
          </a:p>
          <a:p>
            <a:pPr lvl="1">
              <a:buFontTx/>
              <a:buChar char="-"/>
            </a:pPr>
            <a:r>
              <a:rPr lang="en-CA" sz="1200" dirty="0" smtClean="0">
                <a:solidFill>
                  <a:srgbClr val="FFFFFF"/>
                </a:solidFill>
                <a:sym typeface="Wingdings"/>
              </a:rPr>
              <a:t>AVOID storage in water </a:t>
            </a:r>
          </a:p>
          <a:p>
            <a:pPr>
              <a:buFontTx/>
              <a:buChar char="-"/>
            </a:pPr>
            <a:r>
              <a:rPr lang="en-CA" sz="1600" dirty="0" smtClean="0">
                <a:solidFill>
                  <a:srgbClr val="FFFFFF"/>
                </a:solidFill>
                <a:sym typeface="Wingdings"/>
              </a:rPr>
              <a:t>Seek emergency dental treatment immediately </a:t>
            </a:r>
          </a:p>
          <a:p>
            <a:pPr marL="457200" lvl="1" indent="0">
              <a:buNone/>
            </a:pPr>
            <a:endParaRPr lang="en-CA" sz="1200" dirty="0" smtClean="0">
              <a:solidFill>
                <a:srgbClr val="FFFFFF"/>
              </a:solidFill>
              <a:sym typeface="Wingdings"/>
            </a:endParaRPr>
          </a:p>
          <a:p>
            <a:pPr marL="0" lvl="0" indent="0">
              <a:spcBef>
                <a:spcPts val="0"/>
              </a:spcBef>
              <a:buNone/>
            </a:pPr>
            <a:endParaRPr lang="en-CA" sz="800" dirty="0" smtClean="0">
              <a:solidFill>
                <a:srgbClr val="FFFFFF"/>
              </a:solidFill>
            </a:endParaRPr>
          </a:p>
          <a:p>
            <a:pPr lvl="0">
              <a:spcBef>
                <a:spcPts val="0"/>
              </a:spcBef>
              <a:buFontTx/>
              <a:buChar char="-"/>
            </a:pPr>
            <a:endParaRPr lang="en-CA" sz="1200" dirty="0" smtClean="0">
              <a:solidFill>
                <a:srgbClr val="FFFFFF"/>
              </a:solidFill>
            </a:endParaRPr>
          </a:p>
          <a:p>
            <a:pPr lvl="0">
              <a:spcBef>
                <a:spcPts val="0"/>
              </a:spcBef>
              <a:buNone/>
            </a:pPr>
            <a:endParaRPr lang="en-CA" sz="1200" dirty="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229591"/>
            <a:ext cx="8520600" cy="572700"/>
          </a:xfrm>
          <a:prstGeom prst="rect">
            <a:avLst/>
          </a:prstGeom>
        </p:spPr>
        <p:txBody>
          <a:bodyPr lIns="91425" tIns="91425" rIns="91425" bIns="91425" anchor="t" anchorCtr="0">
            <a:noAutofit/>
          </a:bodyPr>
          <a:lstStyle/>
          <a:p>
            <a:pPr lvl="0">
              <a:spcBef>
                <a:spcPts val="0"/>
              </a:spcBef>
              <a:buNone/>
            </a:pPr>
            <a:r>
              <a:rPr lang="en-GB" dirty="0" smtClean="0">
                <a:solidFill>
                  <a:srgbClr val="FFFFFF"/>
                </a:solidFill>
              </a:rPr>
              <a:t>Avulsions (Closed Apex)  </a:t>
            </a:r>
            <a:endParaRPr lang="en-GB" dirty="0">
              <a:solidFill>
                <a:srgbClr val="FFFFFF"/>
              </a:solidFill>
            </a:endParaRPr>
          </a:p>
        </p:txBody>
      </p:sp>
      <p:sp>
        <p:nvSpPr>
          <p:cNvPr id="170" name="Shape 170"/>
          <p:cNvSpPr txBox="1">
            <a:spLocks noGrp="1"/>
          </p:cNvSpPr>
          <p:nvPr>
            <p:ph type="body" idx="1"/>
          </p:nvPr>
        </p:nvSpPr>
        <p:spPr>
          <a:xfrm>
            <a:off x="311700" y="975522"/>
            <a:ext cx="8520600" cy="3416400"/>
          </a:xfrm>
          <a:prstGeom prst="rect">
            <a:avLst/>
          </a:prstGeom>
        </p:spPr>
        <p:txBody>
          <a:bodyPr lIns="91425" tIns="91425" rIns="91425" bIns="91425" anchor="t" anchorCtr="0">
            <a:noAutofit/>
          </a:bodyPr>
          <a:lstStyle/>
          <a:p>
            <a:pPr marL="0" lvl="0" indent="0">
              <a:spcBef>
                <a:spcPts val="0"/>
              </a:spcBef>
              <a:buNone/>
            </a:pPr>
            <a:r>
              <a:rPr lang="en-CA" sz="2000" u="sng" dirty="0" smtClean="0">
                <a:solidFill>
                  <a:srgbClr val="FFFFFF"/>
                </a:solidFill>
              </a:rPr>
              <a:t>Tooth replanted prior to arrival at clinic</a:t>
            </a:r>
          </a:p>
          <a:p>
            <a:pPr marL="0" lvl="0" indent="0">
              <a:spcBef>
                <a:spcPts val="0"/>
              </a:spcBef>
              <a:buNone/>
            </a:pPr>
            <a:endParaRPr lang="en-CA" sz="1200" dirty="0" smtClean="0">
              <a:solidFill>
                <a:srgbClr val="FFFFFF"/>
              </a:solidFill>
            </a:endParaRPr>
          </a:p>
          <a:p>
            <a:pPr marL="0" lvl="0" indent="0">
              <a:spcBef>
                <a:spcPts val="0"/>
              </a:spcBef>
              <a:buNone/>
            </a:pPr>
            <a:r>
              <a:rPr lang="en-CA" sz="1200" dirty="0" smtClean="0">
                <a:solidFill>
                  <a:srgbClr val="FFFFFF"/>
                </a:solidFill>
              </a:rPr>
              <a:t>Treatment </a:t>
            </a:r>
          </a:p>
          <a:p>
            <a:pPr marL="228600" lvl="0" indent="-228600">
              <a:spcBef>
                <a:spcPts val="0"/>
              </a:spcBef>
              <a:buAutoNum type="arabicParenR"/>
            </a:pPr>
            <a:r>
              <a:rPr lang="en-CA" sz="1200" dirty="0" smtClean="0">
                <a:solidFill>
                  <a:srgbClr val="FFFFFF"/>
                </a:solidFill>
              </a:rPr>
              <a:t>Clean the area with water, saline, or </a:t>
            </a:r>
            <a:r>
              <a:rPr lang="en-CA" sz="1200" dirty="0" err="1" smtClean="0">
                <a:solidFill>
                  <a:srgbClr val="FFFFFF"/>
                </a:solidFill>
              </a:rPr>
              <a:t>CHx</a:t>
            </a:r>
            <a:endParaRPr lang="en-CA" sz="1200" dirty="0" smtClean="0">
              <a:solidFill>
                <a:srgbClr val="FFFFFF"/>
              </a:solidFill>
            </a:endParaRPr>
          </a:p>
          <a:p>
            <a:pPr marL="228600" lvl="0" indent="-228600">
              <a:spcBef>
                <a:spcPts val="0"/>
              </a:spcBef>
              <a:buAutoNum type="arabicParenR"/>
            </a:pPr>
            <a:r>
              <a:rPr lang="en-CA" sz="1200" dirty="0" smtClean="0">
                <a:solidFill>
                  <a:srgbClr val="FFFFFF"/>
                </a:solidFill>
              </a:rPr>
              <a:t>Suture gingival lacerations</a:t>
            </a:r>
          </a:p>
          <a:p>
            <a:pPr marL="228600" lvl="0" indent="-228600">
              <a:spcBef>
                <a:spcPts val="0"/>
              </a:spcBef>
              <a:buAutoNum type="arabicParenR"/>
            </a:pPr>
            <a:r>
              <a:rPr lang="en-CA" sz="1200" dirty="0" smtClean="0">
                <a:solidFill>
                  <a:srgbClr val="FFFFFF"/>
                </a:solidFill>
              </a:rPr>
              <a:t>Verify normal position of tooth clinically + radiographically </a:t>
            </a:r>
          </a:p>
          <a:p>
            <a:pPr marL="228600" lvl="0" indent="-228600">
              <a:spcBef>
                <a:spcPts val="0"/>
              </a:spcBef>
              <a:buAutoNum type="arabicParenR"/>
            </a:pPr>
            <a:r>
              <a:rPr lang="en-CA" sz="1200" dirty="0" smtClean="0">
                <a:solidFill>
                  <a:srgbClr val="FFFFFF"/>
                </a:solidFill>
              </a:rPr>
              <a:t>Flexible splint for 2 weeks </a:t>
            </a:r>
          </a:p>
          <a:p>
            <a:pPr marL="228600" lvl="0" indent="-228600">
              <a:spcBef>
                <a:spcPts val="0"/>
              </a:spcBef>
              <a:buAutoNum type="arabicParenR"/>
            </a:pPr>
            <a:r>
              <a:rPr lang="en-CA" sz="1200" dirty="0" smtClean="0">
                <a:solidFill>
                  <a:srgbClr val="FFFFFF"/>
                </a:solidFill>
              </a:rPr>
              <a:t>Systemic antibiotics 7 days (tetracycline first choice, Pen V for children under 12) </a:t>
            </a:r>
          </a:p>
          <a:p>
            <a:pPr marL="228600" lvl="0" indent="-228600">
              <a:spcBef>
                <a:spcPts val="0"/>
              </a:spcBef>
              <a:buAutoNum type="arabicParenR"/>
            </a:pPr>
            <a:r>
              <a:rPr lang="en-CA" sz="1200" dirty="0" smtClean="0">
                <a:solidFill>
                  <a:srgbClr val="FFFFFF"/>
                </a:solidFill>
              </a:rPr>
              <a:t>If tooth was in contact with soil and tetanus status uncertain </a:t>
            </a:r>
            <a:r>
              <a:rPr lang="en-CA" sz="1200" dirty="0" smtClean="0">
                <a:solidFill>
                  <a:srgbClr val="FFFFFF"/>
                </a:solidFill>
                <a:sym typeface="Wingdings"/>
              </a:rPr>
              <a:t> refer to GP for tetanus booster </a:t>
            </a:r>
          </a:p>
          <a:p>
            <a:pPr marL="228600" lvl="0" indent="-228600">
              <a:spcBef>
                <a:spcPts val="0"/>
              </a:spcBef>
              <a:buAutoNum type="arabicParenR"/>
            </a:pPr>
            <a:r>
              <a:rPr lang="en-CA" sz="1200" dirty="0" smtClean="0">
                <a:solidFill>
                  <a:srgbClr val="FFFFFF"/>
                </a:solidFill>
                <a:sym typeface="Wingdings"/>
              </a:rPr>
              <a:t>RCT 7-10 days (before removal of splint)   use long term intra canal medicament (</a:t>
            </a:r>
            <a:r>
              <a:rPr lang="en-CA" sz="1200" dirty="0" err="1" smtClean="0">
                <a:solidFill>
                  <a:srgbClr val="FFFFFF"/>
                </a:solidFill>
                <a:sym typeface="Wingdings"/>
              </a:rPr>
              <a:t>CaOH</a:t>
            </a:r>
            <a:r>
              <a:rPr lang="en-CA" sz="1200" dirty="0" smtClean="0">
                <a:solidFill>
                  <a:srgbClr val="FFFFFF"/>
                </a:solidFill>
                <a:sym typeface="Wingdings"/>
              </a:rPr>
              <a:t> – 1 month, </a:t>
            </a:r>
            <a:r>
              <a:rPr lang="en-CA" sz="1200" dirty="0" err="1" smtClean="0">
                <a:solidFill>
                  <a:srgbClr val="FFFFFF"/>
                </a:solidFill>
                <a:sym typeface="Wingdings"/>
              </a:rPr>
              <a:t>Odontopaste</a:t>
            </a:r>
            <a:r>
              <a:rPr lang="en-CA" sz="1200" dirty="0" smtClean="0">
                <a:solidFill>
                  <a:srgbClr val="FFFFFF"/>
                </a:solidFill>
                <a:sym typeface="Wingdings"/>
              </a:rPr>
              <a:t> 2 weeks) </a:t>
            </a:r>
          </a:p>
          <a:p>
            <a:pPr marL="228600" lvl="0" indent="-228600">
              <a:spcBef>
                <a:spcPts val="0"/>
              </a:spcBef>
              <a:buAutoNum type="arabicParenR"/>
            </a:pPr>
            <a:r>
              <a:rPr lang="en-CA" sz="1200" dirty="0" smtClean="0">
                <a:solidFill>
                  <a:srgbClr val="FFFFFF"/>
                </a:solidFill>
                <a:sym typeface="Wingdings"/>
              </a:rPr>
              <a:t>Review: 2 weeks, 4 weeks, 3 months, 6 months, 1 year, yearly thereafter (basically forever) </a:t>
            </a:r>
          </a:p>
          <a:p>
            <a:pPr marL="228600" lvl="0" indent="-228600">
              <a:spcBef>
                <a:spcPts val="0"/>
              </a:spcBef>
              <a:buAutoNum type="arabicParenR"/>
            </a:pPr>
            <a:endParaRPr lang="en-CA" sz="1200" dirty="0">
              <a:solidFill>
                <a:srgbClr val="FFFFFF"/>
              </a:solidFill>
              <a:sym typeface="Wingdings"/>
            </a:endParaRPr>
          </a:p>
          <a:p>
            <a:pPr marL="0" lvl="0" indent="0">
              <a:spcBef>
                <a:spcPts val="0"/>
              </a:spcBef>
              <a:buNone/>
            </a:pPr>
            <a:r>
              <a:rPr lang="en-CA" sz="1200" dirty="0" smtClean="0">
                <a:solidFill>
                  <a:srgbClr val="FFFFFF"/>
                </a:solidFill>
                <a:sym typeface="Wingdings"/>
              </a:rPr>
              <a:t>Patient Instructions:</a:t>
            </a:r>
          </a:p>
          <a:p>
            <a:pPr marL="0" lvl="0" indent="0">
              <a:spcBef>
                <a:spcPts val="0"/>
              </a:spcBef>
              <a:buNone/>
            </a:pPr>
            <a:r>
              <a:rPr lang="en-CA" sz="1200" dirty="0" smtClean="0">
                <a:solidFill>
                  <a:srgbClr val="FFFFFF"/>
                </a:solidFill>
                <a:sym typeface="Wingdings"/>
              </a:rPr>
              <a:t>- Avoid contact sports </a:t>
            </a:r>
          </a:p>
          <a:p>
            <a:pPr marL="0" lvl="0" indent="0">
              <a:spcBef>
                <a:spcPts val="0"/>
              </a:spcBef>
              <a:buNone/>
            </a:pPr>
            <a:r>
              <a:rPr lang="en-CA" sz="1200" dirty="0" smtClean="0">
                <a:solidFill>
                  <a:srgbClr val="FFFFFF"/>
                </a:solidFill>
                <a:sym typeface="Wingdings"/>
              </a:rPr>
              <a:t>- Soft foods for up to 2 weeks </a:t>
            </a:r>
          </a:p>
          <a:p>
            <a:pPr marL="0" lvl="0" indent="0">
              <a:spcBef>
                <a:spcPts val="0"/>
              </a:spcBef>
              <a:buNone/>
            </a:pPr>
            <a:r>
              <a:rPr lang="en-CA" sz="1200" dirty="0" smtClean="0">
                <a:solidFill>
                  <a:srgbClr val="FFFFFF"/>
                </a:solidFill>
                <a:sym typeface="Wingdings"/>
              </a:rPr>
              <a:t>- Brush teeth with soft toothbrush after each meal </a:t>
            </a:r>
          </a:p>
          <a:p>
            <a:pPr marL="0" lvl="0" indent="0">
              <a:spcBef>
                <a:spcPts val="0"/>
              </a:spcBef>
              <a:buNone/>
            </a:pPr>
            <a:r>
              <a:rPr lang="en-CA" sz="1200" dirty="0" smtClean="0">
                <a:solidFill>
                  <a:srgbClr val="FFFFFF"/>
                </a:solidFill>
                <a:sym typeface="Wingdings"/>
              </a:rPr>
              <a:t>- Use 0.1% </a:t>
            </a:r>
            <a:r>
              <a:rPr lang="en-CA" sz="1200" dirty="0" err="1" smtClean="0">
                <a:solidFill>
                  <a:srgbClr val="FFFFFF"/>
                </a:solidFill>
                <a:sym typeface="Wingdings"/>
              </a:rPr>
              <a:t>CHx</a:t>
            </a:r>
            <a:r>
              <a:rPr lang="en-CA" sz="1200" dirty="0" smtClean="0">
                <a:solidFill>
                  <a:srgbClr val="FFFFFF"/>
                </a:solidFill>
                <a:sym typeface="Wingdings"/>
              </a:rPr>
              <a:t> </a:t>
            </a:r>
            <a:r>
              <a:rPr lang="en-CA" sz="1200" dirty="0" err="1" smtClean="0">
                <a:solidFill>
                  <a:srgbClr val="FFFFFF"/>
                </a:solidFill>
                <a:sym typeface="Wingdings"/>
              </a:rPr>
              <a:t>mouthrinse</a:t>
            </a:r>
            <a:r>
              <a:rPr lang="en-CA" sz="1200" dirty="0" smtClean="0">
                <a:solidFill>
                  <a:srgbClr val="FFFFFF"/>
                </a:solidFill>
                <a:sym typeface="Wingdings"/>
              </a:rPr>
              <a:t> </a:t>
            </a:r>
            <a:r>
              <a:rPr lang="en-CA" sz="1200" dirty="0" err="1" smtClean="0">
                <a:solidFill>
                  <a:srgbClr val="FFFFFF"/>
                </a:solidFill>
                <a:sym typeface="Wingdings"/>
              </a:rPr>
              <a:t>bds</a:t>
            </a:r>
            <a:r>
              <a:rPr lang="en-CA" sz="1200" dirty="0" smtClean="0">
                <a:solidFill>
                  <a:srgbClr val="FFFFFF"/>
                </a:solidFill>
                <a:sym typeface="Wingdings"/>
              </a:rPr>
              <a:t> for 1 week </a:t>
            </a:r>
          </a:p>
          <a:p>
            <a:pPr marL="0" lvl="0" indent="0">
              <a:spcBef>
                <a:spcPts val="0"/>
              </a:spcBef>
              <a:buNone/>
            </a:pPr>
            <a:endParaRPr lang="en-CA" sz="1200" dirty="0" smtClean="0">
              <a:solidFill>
                <a:srgbClr val="FFFFFF"/>
              </a:solidFill>
              <a:sym typeface="Wingdings"/>
            </a:endParaRPr>
          </a:p>
          <a:p>
            <a:pPr lvl="0">
              <a:spcBef>
                <a:spcPts val="0"/>
              </a:spcBef>
              <a:buFontTx/>
              <a:buChar char="-"/>
            </a:pPr>
            <a:endParaRPr lang="en-CA" sz="1200" dirty="0" smtClean="0">
              <a:solidFill>
                <a:srgbClr val="FFFFFF"/>
              </a:solidFill>
              <a:sym typeface="Wingdings"/>
            </a:endParaRPr>
          </a:p>
          <a:p>
            <a:pPr marL="0" lvl="0" indent="0">
              <a:spcBef>
                <a:spcPts val="0"/>
              </a:spcBef>
              <a:buNone/>
            </a:pPr>
            <a:endParaRPr lang="en-CA" sz="1200" dirty="0" smtClean="0">
              <a:solidFill>
                <a:srgbClr val="FFFFFF"/>
              </a:solidFill>
            </a:endParaRPr>
          </a:p>
          <a:p>
            <a:pPr marL="457200" lvl="1" indent="0">
              <a:buNone/>
            </a:pPr>
            <a:endParaRPr lang="en-CA" sz="1200" dirty="0" smtClean="0">
              <a:solidFill>
                <a:srgbClr val="FFFFFF"/>
              </a:solidFill>
              <a:sym typeface="Wingdings"/>
            </a:endParaRPr>
          </a:p>
          <a:p>
            <a:pPr marL="0" lvl="0" indent="0">
              <a:spcBef>
                <a:spcPts val="0"/>
              </a:spcBef>
              <a:buNone/>
            </a:pPr>
            <a:endParaRPr lang="en-CA" sz="800" dirty="0" smtClean="0">
              <a:solidFill>
                <a:srgbClr val="FFFFFF"/>
              </a:solidFill>
            </a:endParaRPr>
          </a:p>
          <a:p>
            <a:pPr lvl="0">
              <a:spcBef>
                <a:spcPts val="0"/>
              </a:spcBef>
              <a:buFontTx/>
              <a:buChar char="-"/>
            </a:pPr>
            <a:endParaRPr lang="en-CA" sz="1200" dirty="0" smtClean="0">
              <a:solidFill>
                <a:srgbClr val="FFFFFF"/>
              </a:solidFill>
            </a:endParaRPr>
          </a:p>
          <a:p>
            <a:pPr lvl="0">
              <a:spcBef>
                <a:spcPts val="0"/>
              </a:spcBef>
              <a:buNone/>
            </a:pPr>
            <a:endParaRPr lang="en-CA" sz="1200" dirty="0">
              <a:solidFill>
                <a:srgbClr val="FFFFFF"/>
              </a:solidFill>
            </a:endParaRPr>
          </a:p>
        </p:txBody>
      </p:sp>
    </p:spTree>
    <p:extLst>
      <p:ext uri="{BB962C8B-B14F-4D97-AF65-F5344CB8AC3E}">
        <p14:creationId xmlns:p14="http://schemas.microsoft.com/office/powerpoint/2010/main" val="1151696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1" name="Picture 10" descr="10365441_10152551123055687_5847489532339569544_o.jpg"/>
          <p:cNvPicPr>
            <a:picLocks noChangeAspect="1"/>
          </p:cNvPicPr>
          <p:nvPr/>
        </p:nvPicPr>
        <p:blipFill rotWithShape="1">
          <a:blip r:embed="rId2">
            <a:extLst>
              <a:ext uri="{28A0092B-C50C-407E-A947-70E740481C1C}">
                <a14:useLocalDpi xmlns:a14="http://schemas.microsoft.com/office/drawing/2010/main" val="0"/>
              </a:ext>
            </a:extLst>
          </a:blip>
          <a:srcRect b="81439"/>
          <a:stretch/>
        </p:blipFill>
        <p:spPr>
          <a:xfrm>
            <a:off x="0" y="0"/>
            <a:ext cx="9144000" cy="5143500"/>
          </a:xfrm>
          <a:prstGeom prst="rect">
            <a:avLst/>
          </a:prstGeom>
        </p:spPr>
      </p:pic>
      <p:sp>
        <p:nvSpPr>
          <p:cNvPr id="13" name="TextBox 12"/>
          <p:cNvSpPr txBox="1"/>
          <p:nvPr/>
        </p:nvSpPr>
        <p:spPr>
          <a:xfrm>
            <a:off x="1060579" y="473052"/>
            <a:ext cx="7019355" cy="4401204"/>
          </a:xfrm>
          <a:prstGeom prst="rect">
            <a:avLst/>
          </a:prstGeom>
          <a:noFill/>
          <a:ln>
            <a:solidFill>
              <a:schemeClr val="bg1"/>
            </a:solidFill>
          </a:ln>
        </p:spPr>
        <p:txBody>
          <a:bodyPr wrap="square" rtlCol="0">
            <a:spAutoFit/>
          </a:bodyPr>
          <a:lstStyle/>
          <a:p>
            <a:pPr algn="ctr"/>
            <a:r>
              <a:rPr lang="en-AU" sz="1400" b="1" cap="all" dirty="0">
                <a:solidFill>
                  <a:srgbClr val="FFFFFF"/>
                </a:solidFill>
                <a:latin typeface="Helvetica"/>
                <a:cs typeface="Helvetica"/>
              </a:rPr>
              <a:t>Commonwealth of Australia</a:t>
            </a:r>
            <a:endParaRPr lang="en-US" sz="1400" dirty="0">
              <a:solidFill>
                <a:srgbClr val="FFFFFF"/>
              </a:solidFill>
              <a:latin typeface="Helvetica"/>
              <a:cs typeface="Helvetica"/>
            </a:endParaRPr>
          </a:p>
          <a:p>
            <a:pPr algn="ctr"/>
            <a:r>
              <a:rPr lang="en-AU" sz="1400" dirty="0">
                <a:solidFill>
                  <a:srgbClr val="FFFFFF"/>
                </a:solidFill>
                <a:latin typeface="Helvetica"/>
                <a:cs typeface="Helvetica"/>
              </a:rPr>
              <a:t>Copyright Regulations 1969</a:t>
            </a:r>
            <a:endParaRPr lang="en-US" sz="1400" dirty="0">
              <a:solidFill>
                <a:srgbClr val="FFFFFF"/>
              </a:solidFill>
              <a:latin typeface="Helvetica"/>
              <a:cs typeface="Helvetica"/>
            </a:endParaRPr>
          </a:p>
          <a:p>
            <a:r>
              <a:rPr lang="en-AU" sz="1400" dirty="0">
                <a:solidFill>
                  <a:srgbClr val="FFFFFF"/>
                </a:solidFill>
                <a:latin typeface="Helvetica"/>
                <a:cs typeface="Helvetica"/>
              </a:rPr>
              <a:t> </a:t>
            </a:r>
            <a:endParaRPr lang="en-US" sz="1400" dirty="0">
              <a:solidFill>
                <a:srgbClr val="FFFFFF"/>
              </a:solidFill>
              <a:latin typeface="Helvetica"/>
              <a:cs typeface="Helvetica"/>
            </a:endParaRPr>
          </a:p>
          <a:p>
            <a:pPr algn="ctr"/>
            <a:r>
              <a:rPr lang="en-AU" sz="1400" b="1" cap="all" dirty="0">
                <a:solidFill>
                  <a:srgbClr val="FFFFFF"/>
                </a:solidFill>
                <a:latin typeface="Helvetica"/>
                <a:cs typeface="Helvetica"/>
              </a:rPr>
              <a:t>Warning</a:t>
            </a:r>
            <a:endParaRPr lang="en-US" sz="1400" dirty="0">
              <a:solidFill>
                <a:srgbClr val="FFFFFF"/>
              </a:solidFill>
              <a:latin typeface="Helvetica"/>
              <a:cs typeface="Helvetica"/>
            </a:endParaRPr>
          </a:p>
          <a:p>
            <a:pPr algn="ctr"/>
            <a:r>
              <a:rPr lang="en-AU" sz="1400" dirty="0">
                <a:solidFill>
                  <a:srgbClr val="FFFFFF"/>
                </a:solidFill>
                <a:latin typeface="Helvetica"/>
                <a:cs typeface="Helvetica"/>
              </a:rPr>
              <a:t>This material has been reproduced and communicated to you by or on behalf of The University of Adelaide under Part VB of the </a:t>
            </a:r>
            <a:r>
              <a:rPr lang="en-AU" sz="1400" i="1" dirty="0">
                <a:solidFill>
                  <a:srgbClr val="FFFFFF"/>
                </a:solidFill>
                <a:latin typeface="Helvetica"/>
                <a:cs typeface="Helvetica"/>
              </a:rPr>
              <a:t>Copyright Act 1968</a:t>
            </a:r>
            <a:r>
              <a:rPr lang="en-AU" sz="1400" dirty="0">
                <a:solidFill>
                  <a:srgbClr val="FFFFFF"/>
                </a:solidFill>
                <a:latin typeface="Helvetica"/>
                <a:cs typeface="Helvetica"/>
              </a:rPr>
              <a:t> (the</a:t>
            </a:r>
            <a:r>
              <a:rPr lang="en-AU" sz="1400" b="1" i="1" dirty="0">
                <a:solidFill>
                  <a:srgbClr val="FFFFFF"/>
                </a:solidFill>
                <a:latin typeface="Helvetica"/>
                <a:cs typeface="Helvetica"/>
              </a:rPr>
              <a:t> Act</a:t>
            </a:r>
            <a:r>
              <a:rPr lang="en-AU" sz="1400" dirty="0">
                <a:solidFill>
                  <a:srgbClr val="FFFFFF"/>
                </a:solidFill>
                <a:latin typeface="Helvetica"/>
                <a:cs typeface="Helvetica"/>
              </a:rPr>
              <a:t>)</a:t>
            </a:r>
            <a:r>
              <a:rPr lang="en-AU" sz="1400" dirty="0" smtClean="0">
                <a:solidFill>
                  <a:srgbClr val="FFFFFF"/>
                </a:solidFill>
                <a:latin typeface="Helvetica"/>
                <a:cs typeface="Helvetica"/>
              </a:rPr>
              <a:t>.</a:t>
            </a:r>
          </a:p>
          <a:p>
            <a:pPr algn="ctr"/>
            <a:endParaRPr lang="en-US" sz="1400" dirty="0">
              <a:solidFill>
                <a:srgbClr val="FFFFFF"/>
              </a:solidFill>
              <a:latin typeface="Helvetica"/>
              <a:cs typeface="Helvetica"/>
            </a:endParaRPr>
          </a:p>
          <a:p>
            <a:pPr algn="ctr"/>
            <a:r>
              <a:rPr lang="en-AU" sz="1400" dirty="0">
                <a:solidFill>
                  <a:srgbClr val="FFFFFF"/>
                </a:solidFill>
                <a:latin typeface="Helvetica"/>
                <a:cs typeface="Helvetica"/>
              </a:rPr>
              <a:t>The material in this communication may be subject to copyright under the Act. Any further reproduction or communication of this material by you may be the subject of copyright protection under the Act</a:t>
            </a:r>
            <a:r>
              <a:rPr lang="en-AU" sz="1400" dirty="0" smtClean="0">
                <a:solidFill>
                  <a:srgbClr val="FFFFFF"/>
                </a:solidFill>
                <a:latin typeface="Helvetica"/>
                <a:cs typeface="Helvetica"/>
              </a:rPr>
              <a:t>.</a:t>
            </a:r>
          </a:p>
          <a:p>
            <a:pPr algn="ctr"/>
            <a:endParaRPr lang="en-US" sz="1400" dirty="0">
              <a:solidFill>
                <a:srgbClr val="FFFFFF"/>
              </a:solidFill>
              <a:latin typeface="Helvetica"/>
              <a:cs typeface="Helvetica"/>
            </a:endParaRPr>
          </a:p>
          <a:p>
            <a:pPr algn="ctr"/>
            <a:r>
              <a:rPr lang="en-US" sz="1400" dirty="0">
                <a:solidFill>
                  <a:srgbClr val="FFFFFF"/>
                </a:solidFill>
                <a:latin typeface="Helvetica"/>
                <a:cs typeface="Helvetica"/>
              </a:rPr>
              <a:t>The AUDSS assumes no responsibility or liability for any information, materials or other content provided by any of our </a:t>
            </a:r>
            <a:r>
              <a:rPr lang="en-US" sz="1400" i="1" dirty="0">
                <a:solidFill>
                  <a:srgbClr val="FFFFFF"/>
                </a:solidFill>
                <a:latin typeface="Helvetica"/>
                <a:cs typeface="Helvetica"/>
              </a:rPr>
              <a:t>student</a:t>
            </a:r>
            <a:r>
              <a:rPr lang="en-US" sz="1400" dirty="0">
                <a:solidFill>
                  <a:srgbClr val="FFFFFF"/>
                </a:solidFill>
                <a:latin typeface="Helvetica"/>
                <a:cs typeface="Helvetica"/>
              </a:rPr>
              <a:t> lecturers. All content is viewed and used by you at your own risk and we do not warrant the accuracy or reliability of any of the lecture material. </a:t>
            </a:r>
            <a:endParaRPr lang="en-US" sz="1400" dirty="0" smtClean="0">
              <a:solidFill>
                <a:srgbClr val="FFFFFF"/>
              </a:solidFill>
              <a:latin typeface="Helvetica"/>
              <a:cs typeface="Helvetica"/>
            </a:endParaRPr>
          </a:p>
          <a:p>
            <a:pPr algn="ctr"/>
            <a:endParaRPr lang="en-US" sz="1400" dirty="0">
              <a:solidFill>
                <a:srgbClr val="FFFFFF"/>
              </a:solidFill>
              <a:latin typeface="Helvetica"/>
              <a:cs typeface="Helvetica"/>
            </a:endParaRPr>
          </a:p>
          <a:p>
            <a:pPr algn="ctr"/>
            <a:r>
              <a:rPr lang="en-US" sz="1400" dirty="0">
                <a:solidFill>
                  <a:srgbClr val="FFFFFF"/>
                </a:solidFill>
                <a:latin typeface="Helvetica"/>
                <a:cs typeface="Helvetica"/>
              </a:rPr>
              <a:t>The views expressed are those of the individual contributors and not necessarily those of </a:t>
            </a:r>
            <a:r>
              <a:rPr lang="en-US" sz="1400" dirty="0" smtClean="0">
                <a:solidFill>
                  <a:srgbClr val="FFFFFF"/>
                </a:solidFill>
                <a:latin typeface="Helvetica"/>
                <a:cs typeface="Helvetica"/>
              </a:rPr>
              <a:t>the AUDSS of Adelaide School </a:t>
            </a:r>
            <a:r>
              <a:rPr lang="en-US" sz="1400" smtClean="0">
                <a:solidFill>
                  <a:srgbClr val="FFFFFF"/>
                </a:solidFill>
                <a:latin typeface="Helvetica"/>
                <a:cs typeface="Helvetica"/>
              </a:rPr>
              <a:t>of Dentistry. </a:t>
            </a:r>
            <a:endParaRPr lang="en-US" sz="1400" dirty="0" smtClean="0">
              <a:solidFill>
                <a:srgbClr val="FFFFFF"/>
              </a:solidFill>
              <a:latin typeface="Helvetica"/>
              <a:cs typeface="Helvetica"/>
            </a:endParaRPr>
          </a:p>
          <a:p>
            <a:pPr algn="ctr"/>
            <a:endParaRPr lang="en-US" sz="1400" dirty="0">
              <a:solidFill>
                <a:srgbClr val="FFFFFF"/>
              </a:solidFill>
              <a:latin typeface="Helvetica"/>
              <a:cs typeface="Helvetica"/>
            </a:endParaRPr>
          </a:p>
          <a:p>
            <a:pPr algn="ctr"/>
            <a:r>
              <a:rPr lang="en-AU" sz="1400" b="1" dirty="0">
                <a:solidFill>
                  <a:srgbClr val="FFFFFF"/>
                </a:solidFill>
                <a:latin typeface="Helvetica"/>
                <a:cs typeface="Helvetica"/>
              </a:rPr>
              <a:t>Do not remove this notice.</a:t>
            </a:r>
            <a:r>
              <a:rPr lang="en-US" sz="1400" dirty="0" smtClean="0">
                <a:solidFill>
                  <a:srgbClr val="FFFFFF"/>
                </a:solidFill>
                <a:effectLst/>
                <a:latin typeface="Helvetica"/>
                <a:cs typeface="Helvetica"/>
              </a:rPr>
              <a:t> </a:t>
            </a:r>
            <a:endParaRPr lang="en-US" sz="1400" dirty="0">
              <a:solidFill>
                <a:srgbClr val="FFFFFF"/>
              </a:solidFill>
              <a:latin typeface="Helvetica"/>
              <a:cs typeface="Helvetica"/>
            </a:endParaRPr>
          </a:p>
        </p:txBody>
      </p:sp>
    </p:spTree>
    <p:extLst>
      <p:ext uri="{BB962C8B-B14F-4D97-AF65-F5344CB8AC3E}">
        <p14:creationId xmlns:p14="http://schemas.microsoft.com/office/powerpoint/2010/main" val="8590985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229591"/>
            <a:ext cx="8520600" cy="572700"/>
          </a:xfrm>
          <a:prstGeom prst="rect">
            <a:avLst/>
          </a:prstGeom>
        </p:spPr>
        <p:txBody>
          <a:bodyPr lIns="91425" tIns="91425" rIns="91425" bIns="91425" anchor="t" anchorCtr="0">
            <a:noAutofit/>
          </a:bodyPr>
          <a:lstStyle/>
          <a:p>
            <a:pPr lvl="0">
              <a:spcBef>
                <a:spcPts val="0"/>
              </a:spcBef>
              <a:buNone/>
            </a:pPr>
            <a:r>
              <a:rPr lang="en-GB" dirty="0" smtClean="0">
                <a:solidFill>
                  <a:srgbClr val="FFFFFF"/>
                </a:solidFill>
              </a:rPr>
              <a:t>Avulsions (Closed Apex)  </a:t>
            </a:r>
            <a:endParaRPr lang="en-GB" dirty="0">
              <a:solidFill>
                <a:srgbClr val="FFFFFF"/>
              </a:solidFill>
            </a:endParaRPr>
          </a:p>
        </p:txBody>
      </p:sp>
      <p:sp>
        <p:nvSpPr>
          <p:cNvPr id="170" name="Shape 170"/>
          <p:cNvSpPr txBox="1">
            <a:spLocks noGrp="1"/>
          </p:cNvSpPr>
          <p:nvPr>
            <p:ph type="body" idx="1"/>
          </p:nvPr>
        </p:nvSpPr>
        <p:spPr>
          <a:xfrm>
            <a:off x="311700" y="825313"/>
            <a:ext cx="8520600" cy="3416400"/>
          </a:xfrm>
          <a:prstGeom prst="rect">
            <a:avLst/>
          </a:prstGeom>
        </p:spPr>
        <p:txBody>
          <a:bodyPr lIns="91425" tIns="91425" rIns="91425" bIns="91425" anchor="t" anchorCtr="0">
            <a:noAutofit/>
          </a:bodyPr>
          <a:lstStyle/>
          <a:p>
            <a:pPr marL="0" lvl="0" indent="0">
              <a:spcBef>
                <a:spcPts val="0"/>
              </a:spcBef>
              <a:buNone/>
            </a:pPr>
            <a:r>
              <a:rPr lang="en-CA" sz="2000" u="sng" dirty="0" smtClean="0">
                <a:solidFill>
                  <a:srgbClr val="FFFFFF"/>
                </a:solidFill>
              </a:rPr>
              <a:t>E/O Dry time less than 60 </a:t>
            </a:r>
            <a:r>
              <a:rPr lang="en-CA" sz="2000" u="sng" dirty="0" err="1" smtClean="0">
                <a:solidFill>
                  <a:srgbClr val="FFFFFF"/>
                </a:solidFill>
              </a:rPr>
              <a:t>mins</a:t>
            </a:r>
            <a:endParaRPr lang="en-CA" sz="2000" u="sng" dirty="0" smtClean="0">
              <a:solidFill>
                <a:srgbClr val="FFFFFF"/>
              </a:solidFill>
            </a:endParaRPr>
          </a:p>
          <a:p>
            <a:pPr marL="0" lvl="0" indent="0">
              <a:spcBef>
                <a:spcPts val="0"/>
              </a:spcBef>
              <a:buNone/>
            </a:pPr>
            <a:endParaRPr lang="en-CA" sz="1200" dirty="0" smtClean="0">
              <a:solidFill>
                <a:srgbClr val="FFFFFF"/>
              </a:solidFill>
            </a:endParaRPr>
          </a:p>
          <a:p>
            <a:pPr marL="0" lvl="0" indent="0">
              <a:spcBef>
                <a:spcPts val="0"/>
              </a:spcBef>
              <a:buNone/>
            </a:pPr>
            <a:r>
              <a:rPr lang="en-CA" sz="1200" dirty="0" smtClean="0">
                <a:solidFill>
                  <a:srgbClr val="FFFFFF"/>
                </a:solidFill>
              </a:rPr>
              <a:t>Treatment </a:t>
            </a:r>
          </a:p>
          <a:p>
            <a:pPr marL="0" lvl="0" indent="0">
              <a:spcBef>
                <a:spcPts val="0"/>
              </a:spcBef>
              <a:buNone/>
            </a:pPr>
            <a:r>
              <a:rPr lang="en-CA" sz="1200" dirty="0" smtClean="0">
                <a:solidFill>
                  <a:srgbClr val="FFFFFF"/>
                </a:solidFill>
              </a:rPr>
              <a:t>1)  Clean root surface and apical foramen with stream of saline + soak tooth in saline (remove contamination + dead cells from root surface)</a:t>
            </a:r>
          </a:p>
          <a:p>
            <a:pPr marL="0" lvl="0" indent="0">
              <a:spcBef>
                <a:spcPts val="0"/>
              </a:spcBef>
              <a:buNone/>
            </a:pPr>
            <a:r>
              <a:rPr lang="en-CA" sz="1200" dirty="0" smtClean="0">
                <a:solidFill>
                  <a:srgbClr val="FFFFFF"/>
                </a:solidFill>
              </a:rPr>
              <a:t>2) Give LA </a:t>
            </a:r>
          </a:p>
          <a:p>
            <a:pPr marL="0" lvl="0" indent="0">
              <a:spcBef>
                <a:spcPts val="0"/>
              </a:spcBef>
              <a:buNone/>
            </a:pPr>
            <a:r>
              <a:rPr lang="en-CA" sz="1200" dirty="0" smtClean="0">
                <a:solidFill>
                  <a:srgbClr val="FFFFFF"/>
                </a:solidFill>
              </a:rPr>
              <a:t>3) Irrigate socket with saline </a:t>
            </a:r>
          </a:p>
          <a:p>
            <a:pPr marL="0" lvl="0" indent="0">
              <a:spcBef>
                <a:spcPts val="0"/>
              </a:spcBef>
              <a:buNone/>
            </a:pPr>
            <a:r>
              <a:rPr lang="en-CA" sz="1200" dirty="0" smtClean="0">
                <a:solidFill>
                  <a:srgbClr val="FFFFFF"/>
                </a:solidFill>
              </a:rPr>
              <a:t>4) Examine socket for alveolar fracture, reposition fractured segment </a:t>
            </a:r>
          </a:p>
          <a:p>
            <a:pPr marL="0" lvl="0" indent="0">
              <a:spcBef>
                <a:spcPts val="0"/>
              </a:spcBef>
              <a:buNone/>
            </a:pPr>
            <a:r>
              <a:rPr lang="en-CA" sz="1200" dirty="0" smtClean="0">
                <a:solidFill>
                  <a:srgbClr val="FFFFFF"/>
                </a:solidFill>
              </a:rPr>
              <a:t>5) Replant tooth with</a:t>
            </a:r>
            <a:r>
              <a:rPr lang="en-CA" sz="1200" dirty="0">
                <a:solidFill>
                  <a:srgbClr val="FFFFFF"/>
                </a:solidFill>
              </a:rPr>
              <a:t> </a:t>
            </a:r>
            <a:r>
              <a:rPr lang="en-CA" sz="1200" b="1" dirty="0" smtClean="0">
                <a:solidFill>
                  <a:srgbClr val="FFFFFF"/>
                </a:solidFill>
              </a:rPr>
              <a:t>slight</a:t>
            </a:r>
            <a:r>
              <a:rPr lang="en-CA" sz="1200" dirty="0" smtClean="0">
                <a:solidFill>
                  <a:srgbClr val="FFFFFF"/>
                </a:solidFill>
              </a:rPr>
              <a:t> digital pressure </a:t>
            </a:r>
          </a:p>
          <a:p>
            <a:pPr marL="0" lvl="0" indent="0">
              <a:spcBef>
                <a:spcPts val="0"/>
              </a:spcBef>
              <a:buNone/>
            </a:pPr>
            <a:r>
              <a:rPr lang="en-CA" sz="1200" dirty="0" smtClean="0">
                <a:solidFill>
                  <a:srgbClr val="FFFFFF"/>
                </a:solidFill>
              </a:rPr>
              <a:t>6) Suture gingival lacerations</a:t>
            </a:r>
          </a:p>
          <a:p>
            <a:pPr marL="0" indent="0">
              <a:buNone/>
            </a:pPr>
            <a:r>
              <a:rPr lang="en-CA" sz="1200" dirty="0" smtClean="0">
                <a:solidFill>
                  <a:srgbClr val="FFFFFF"/>
                </a:solidFill>
              </a:rPr>
              <a:t>6</a:t>
            </a:r>
            <a:r>
              <a:rPr lang="en-CA" sz="1200" dirty="0">
                <a:solidFill>
                  <a:srgbClr val="FFFFFF"/>
                </a:solidFill>
              </a:rPr>
              <a:t>) Verify normal position of tooth clinically + radiographically </a:t>
            </a:r>
          </a:p>
          <a:p>
            <a:pPr marL="0" indent="0">
              <a:buNone/>
            </a:pPr>
            <a:r>
              <a:rPr lang="en-CA" sz="1200" dirty="0" smtClean="0">
                <a:solidFill>
                  <a:srgbClr val="FFFFFF"/>
                </a:solidFill>
              </a:rPr>
              <a:t>7</a:t>
            </a:r>
            <a:r>
              <a:rPr lang="en-CA" sz="1200" dirty="0">
                <a:solidFill>
                  <a:srgbClr val="FFFFFF"/>
                </a:solidFill>
              </a:rPr>
              <a:t>) Flexible splint for 2 weeks </a:t>
            </a:r>
          </a:p>
          <a:p>
            <a:pPr marL="0" indent="0">
              <a:buNone/>
            </a:pPr>
            <a:r>
              <a:rPr lang="en-CA" sz="1200" dirty="0" smtClean="0">
                <a:solidFill>
                  <a:srgbClr val="FFFFFF"/>
                </a:solidFill>
              </a:rPr>
              <a:t>8</a:t>
            </a:r>
            <a:r>
              <a:rPr lang="en-CA" sz="1200" dirty="0">
                <a:solidFill>
                  <a:srgbClr val="FFFFFF"/>
                </a:solidFill>
              </a:rPr>
              <a:t>) Systemic antibiotics 7 days (tetracycline first choice, Pen V for children under 12) </a:t>
            </a:r>
            <a:endParaRPr lang="en-CA" sz="1200" dirty="0" smtClean="0">
              <a:solidFill>
                <a:srgbClr val="FFFFFF"/>
              </a:solidFill>
            </a:endParaRPr>
          </a:p>
          <a:p>
            <a:pPr marL="0" lvl="0" indent="0">
              <a:buNone/>
            </a:pPr>
            <a:r>
              <a:rPr lang="en-CA" sz="1200" dirty="0" smtClean="0">
                <a:solidFill>
                  <a:srgbClr val="FFFFFF"/>
                </a:solidFill>
              </a:rPr>
              <a:t>9) </a:t>
            </a:r>
            <a:r>
              <a:rPr lang="en-CA" sz="1200" dirty="0">
                <a:solidFill>
                  <a:srgbClr val="FFFFFF"/>
                </a:solidFill>
              </a:rPr>
              <a:t>If tooth was in contact with soil and tetanus status uncertain </a:t>
            </a:r>
            <a:r>
              <a:rPr lang="en-CA" sz="1200" dirty="0">
                <a:solidFill>
                  <a:srgbClr val="FFFFFF"/>
                </a:solidFill>
                <a:sym typeface="Wingdings"/>
              </a:rPr>
              <a:t> refer to GP for tetanus booster </a:t>
            </a:r>
          </a:p>
          <a:p>
            <a:pPr marL="0" lvl="0" indent="0">
              <a:buNone/>
            </a:pPr>
            <a:r>
              <a:rPr lang="en-CA" sz="1200" dirty="0" smtClean="0">
                <a:solidFill>
                  <a:srgbClr val="FFFFFF"/>
                </a:solidFill>
              </a:rPr>
              <a:t>10) </a:t>
            </a:r>
            <a:r>
              <a:rPr lang="en-CA" sz="1200" dirty="0">
                <a:solidFill>
                  <a:srgbClr val="FFFFFF"/>
                </a:solidFill>
                <a:sym typeface="Wingdings"/>
              </a:rPr>
              <a:t>RCT 7-10 days (before removal of splint)   use long term intra canal medicament (</a:t>
            </a:r>
            <a:r>
              <a:rPr lang="en-CA" sz="1200" dirty="0" err="1">
                <a:solidFill>
                  <a:srgbClr val="FFFFFF"/>
                </a:solidFill>
                <a:sym typeface="Wingdings"/>
              </a:rPr>
              <a:t>CaOH</a:t>
            </a:r>
            <a:r>
              <a:rPr lang="en-CA" sz="1200" dirty="0">
                <a:solidFill>
                  <a:srgbClr val="FFFFFF"/>
                </a:solidFill>
                <a:sym typeface="Wingdings"/>
              </a:rPr>
              <a:t> – 1 month, </a:t>
            </a:r>
            <a:r>
              <a:rPr lang="en-CA" sz="1200" dirty="0" err="1">
                <a:solidFill>
                  <a:srgbClr val="FFFFFF"/>
                </a:solidFill>
                <a:sym typeface="Wingdings"/>
              </a:rPr>
              <a:t>Odontopaste</a:t>
            </a:r>
            <a:r>
              <a:rPr lang="en-CA" sz="1200" dirty="0">
                <a:solidFill>
                  <a:srgbClr val="FFFFFF"/>
                </a:solidFill>
                <a:sym typeface="Wingdings"/>
              </a:rPr>
              <a:t> 2 weeks) </a:t>
            </a:r>
          </a:p>
          <a:p>
            <a:pPr marL="0" lvl="0" indent="0">
              <a:buNone/>
            </a:pPr>
            <a:r>
              <a:rPr lang="en-CA" sz="1200" dirty="0" smtClean="0">
                <a:solidFill>
                  <a:srgbClr val="FFFFFF"/>
                </a:solidFill>
              </a:rPr>
              <a:t>11) </a:t>
            </a:r>
            <a:r>
              <a:rPr lang="en-CA" sz="1200" dirty="0">
                <a:solidFill>
                  <a:srgbClr val="FFFFFF"/>
                </a:solidFill>
                <a:sym typeface="Wingdings"/>
              </a:rPr>
              <a:t>Review: 2 weeks, 4 weeks, 3 months, 6 months, 1 year, yearly thereafter (basically forever) </a:t>
            </a:r>
            <a:endParaRPr lang="en-CA" sz="1200" dirty="0" smtClean="0">
              <a:solidFill>
                <a:srgbClr val="FFFFFF"/>
              </a:solidFill>
            </a:endParaRPr>
          </a:p>
          <a:p>
            <a:pPr marL="0" indent="0">
              <a:buNone/>
            </a:pPr>
            <a:endParaRPr lang="en-CA" sz="1200" dirty="0">
              <a:solidFill>
                <a:srgbClr val="FFFFFF"/>
              </a:solidFill>
            </a:endParaRPr>
          </a:p>
          <a:p>
            <a:pPr marL="0" lvl="0" indent="0">
              <a:buNone/>
            </a:pPr>
            <a:r>
              <a:rPr lang="en-CA" sz="1200" dirty="0">
                <a:solidFill>
                  <a:srgbClr val="FFFFFF"/>
                </a:solidFill>
                <a:sym typeface="Wingdings"/>
              </a:rPr>
              <a:t>Patient Instructions:</a:t>
            </a:r>
          </a:p>
          <a:p>
            <a:pPr marL="0" lvl="0" indent="0">
              <a:buNone/>
            </a:pPr>
            <a:r>
              <a:rPr lang="en-CA" sz="1200" dirty="0">
                <a:solidFill>
                  <a:srgbClr val="FFFFFF"/>
                </a:solidFill>
                <a:sym typeface="Wingdings"/>
              </a:rPr>
              <a:t>- Avoid contact sports </a:t>
            </a:r>
          </a:p>
          <a:p>
            <a:pPr marL="0" lvl="0" indent="0">
              <a:buNone/>
            </a:pPr>
            <a:r>
              <a:rPr lang="en-CA" sz="1200" dirty="0">
                <a:solidFill>
                  <a:srgbClr val="FFFFFF"/>
                </a:solidFill>
                <a:sym typeface="Wingdings"/>
              </a:rPr>
              <a:t>- Soft foods for up to 2 weeks </a:t>
            </a:r>
          </a:p>
          <a:p>
            <a:pPr marL="0" lvl="0" indent="0">
              <a:buNone/>
            </a:pPr>
            <a:r>
              <a:rPr lang="en-CA" sz="1200" dirty="0">
                <a:solidFill>
                  <a:srgbClr val="FFFFFF"/>
                </a:solidFill>
                <a:sym typeface="Wingdings"/>
              </a:rPr>
              <a:t>- Brush teeth with soft toothbrush after each meal </a:t>
            </a:r>
          </a:p>
          <a:p>
            <a:pPr marL="0" lvl="0" indent="0">
              <a:buNone/>
            </a:pPr>
            <a:r>
              <a:rPr lang="en-CA" sz="1200" dirty="0">
                <a:solidFill>
                  <a:srgbClr val="FFFFFF"/>
                </a:solidFill>
                <a:sym typeface="Wingdings"/>
              </a:rPr>
              <a:t>- Use 0.1% </a:t>
            </a:r>
            <a:r>
              <a:rPr lang="en-CA" sz="1200" dirty="0" err="1">
                <a:solidFill>
                  <a:srgbClr val="FFFFFF"/>
                </a:solidFill>
                <a:sym typeface="Wingdings"/>
              </a:rPr>
              <a:t>CHx</a:t>
            </a:r>
            <a:r>
              <a:rPr lang="en-CA" sz="1200" dirty="0">
                <a:solidFill>
                  <a:srgbClr val="FFFFFF"/>
                </a:solidFill>
                <a:sym typeface="Wingdings"/>
              </a:rPr>
              <a:t> </a:t>
            </a:r>
            <a:r>
              <a:rPr lang="en-CA" sz="1200" dirty="0" err="1">
                <a:solidFill>
                  <a:srgbClr val="FFFFFF"/>
                </a:solidFill>
                <a:sym typeface="Wingdings"/>
              </a:rPr>
              <a:t>mouthrinse</a:t>
            </a:r>
            <a:r>
              <a:rPr lang="en-CA" sz="1200" dirty="0">
                <a:solidFill>
                  <a:srgbClr val="FFFFFF"/>
                </a:solidFill>
                <a:sym typeface="Wingdings"/>
              </a:rPr>
              <a:t> </a:t>
            </a:r>
            <a:r>
              <a:rPr lang="en-CA" sz="1200" dirty="0" err="1">
                <a:solidFill>
                  <a:srgbClr val="FFFFFF"/>
                </a:solidFill>
                <a:sym typeface="Wingdings"/>
              </a:rPr>
              <a:t>bds</a:t>
            </a:r>
            <a:r>
              <a:rPr lang="en-CA" sz="1200" dirty="0">
                <a:solidFill>
                  <a:srgbClr val="FFFFFF"/>
                </a:solidFill>
                <a:sym typeface="Wingdings"/>
              </a:rPr>
              <a:t> for 1 week </a:t>
            </a:r>
          </a:p>
          <a:p>
            <a:pPr marL="0" lvl="0" indent="0">
              <a:spcBef>
                <a:spcPts val="0"/>
              </a:spcBef>
              <a:buNone/>
            </a:pPr>
            <a:endParaRPr lang="en-CA" sz="1200" dirty="0" smtClean="0">
              <a:solidFill>
                <a:srgbClr val="FFFFFF"/>
              </a:solidFill>
            </a:endParaRPr>
          </a:p>
          <a:p>
            <a:pPr marL="457200" lvl="1" indent="0">
              <a:buNone/>
            </a:pPr>
            <a:endParaRPr lang="en-CA" sz="1200" dirty="0" smtClean="0">
              <a:solidFill>
                <a:srgbClr val="FFFFFF"/>
              </a:solidFill>
              <a:sym typeface="Wingdings"/>
            </a:endParaRPr>
          </a:p>
          <a:p>
            <a:pPr marL="0" lvl="0" indent="0">
              <a:spcBef>
                <a:spcPts val="0"/>
              </a:spcBef>
              <a:buNone/>
            </a:pPr>
            <a:endParaRPr lang="en-CA" sz="800" dirty="0" smtClean="0">
              <a:solidFill>
                <a:srgbClr val="FFFFFF"/>
              </a:solidFill>
            </a:endParaRPr>
          </a:p>
          <a:p>
            <a:pPr lvl="0">
              <a:spcBef>
                <a:spcPts val="0"/>
              </a:spcBef>
              <a:buFontTx/>
              <a:buChar char="-"/>
            </a:pPr>
            <a:endParaRPr lang="en-CA" sz="1200" dirty="0" smtClean="0">
              <a:solidFill>
                <a:srgbClr val="FFFFFF"/>
              </a:solidFill>
            </a:endParaRPr>
          </a:p>
        </p:txBody>
      </p:sp>
    </p:spTree>
    <p:extLst>
      <p:ext uri="{BB962C8B-B14F-4D97-AF65-F5344CB8AC3E}">
        <p14:creationId xmlns:p14="http://schemas.microsoft.com/office/powerpoint/2010/main" val="7198077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229591"/>
            <a:ext cx="8520600" cy="572700"/>
          </a:xfrm>
          <a:prstGeom prst="rect">
            <a:avLst/>
          </a:prstGeom>
        </p:spPr>
        <p:txBody>
          <a:bodyPr lIns="91425" tIns="91425" rIns="91425" bIns="91425" anchor="t" anchorCtr="0">
            <a:noAutofit/>
          </a:bodyPr>
          <a:lstStyle/>
          <a:p>
            <a:pPr lvl="0">
              <a:spcBef>
                <a:spcPts val="0"/>
              </a:spcBef>
              <a:buNone/>
            </a:pPr>
            <a:r>
              <a:rPr lang="en-GB" dirty="0" smtClean="0">
                <a:solidFill>
                  <a:srgbClr val="FFFFFF"/>
                </a:solidFill>
              </a:rPr>
              <a:t>Avulsions (Closed Apex)  </a:t>
            </a:r>
            <a:endParaRPr lang="en-GB" dirty="0">
              <a:solidFill>
                <a:srgbClr val="FFFFFF"/>
              </a:solidFill>
            </a:endParaRPr>
          </a:p>
        </p:txBody>
      </p:sp>
      <p:sp>
        <p:nvSpPr>
          <p:cNvPr id="170" name="Shape 170"/>
          <p:cNvSpPr txBox="1">
            <a:spLocks noGrp="1"/>
          </p:cNvSpPr>
          <p:nvPr>
            <p:ph type="body" idx="1"/>
          </p:nvPr>
        </p:nvSpPr>
        <p:spPr>
          <a:xfrm>
            <a:off x="311700" y="873922"/>
            <a:ext cx="8520600" cy="3416400"/>
          </a:xfrm>
          <a:prstGeom prst="rect">
            <a:avLst/>
          </a:prstGeom>
        </p:spPr>
        <p:txBody>
          <a:bodyPr lIns="91425" tIns="91425" rIns="91425" bIns="91425" anchor="t" anchorCtr="0">
            <a:noAutofit/>
          </a:bodyPr>
          <a:lstStyle/>
          <a:p>
            <a:pPr marL="0" lvl="0" indent="0">
              <a:spcBef>
                <a:spcPts val="0"/>
              </a:spcBef>
              <a:buNone/>
            </a:pPr>
            <a:r>
              <a:rPr lang="en-CA" sz="2000" u="sng" dirty="0" smtClean="0">
                <a:solidFill>
                  <a:srgbClr val="FFFFFF"/>
                </a:solidFill>
              </a:rPr>
              <a:t>E/O Dry time more than 60 </a:t>
            </a:r>
            <a:r>
              <a:rPr lang="en-CA" sz="2000" u="sng" dirty="0" err="1" smtClean="0">
                <a:solidFill>
                  <a:srgbClr val="FFFFFF"/>
                </a:solidFill>
              </a:rPr>
              <a:t>mins</a:t>
            </a:r>
            <a:endParaRPr lang="en-CA" sz="2000" u="sng" dirty="0" smtClean="0">
              <a:solidFill>
                <a:srgbClr val="FFFFFF"/>
              </a:solidFill>
            </a:endParaRPr>
          </a:p>
          <a:p>
            <a:pPr marL="0" lvl="0" indent="0">
              <a:spcBef>
                <a:spcPts val="0"/>
              </a:spcBef>
              <a:buNone/>
            </a:pPr>
            <a:endParaRPr lang="en-CA" sz="1200" dirty="0" smtClean="0">
              <a:solidFill>
                <a:srgbClr val="FFFFFF"/>
              </a:solidFill>
            </a:endParaRPr>
          </a:p>
          <a:p>
            <a:pPr marL="0" lvl="0" indent="0">
              <a:spcBef>
                <a:spcPts val="0"/>
              </a:spcBef>
              <a:buNone/>
            </a:pPr>
            <a:r>
              <a:rPr lang="en-CA" sz="1200" dirty="0" smtClean="0">
                <a:solidFill>
                  <a:srgbClr val="FFFFFF"/>
                </a:solidFill>
              </a:rPr>
              <a:t>Treatment </a:t>
            </a:r>
          </a:p>
          <a:p>
            <a:pPr marL="0" lvl="0" indent="0">
              <a:spcBef>
                <a:spcPts val="0"/>
              </a:spcBef>
              <a:buNone/>
            </a:pPr>
            <a:r>
              <a:rPr lang="en-CA" sz="1200" dirty="0" smtClean="0">
                <a:solidFill>
                  <a:srgbClr val="FFFFFF"/>
                </a:solidFill>
              </a:rPr>
              <a:t>1) Remove attached non-viable soft tissue carefully with gauze (can soak in 2% </a:t>
            </a:r>
            <a:r>
              <a:rPr lang="en-CA" sz="1200" dirty="0" err="1" smtClean="0">
                <a:solidFill>
                  <a:srgbClr val="FFFFFF"/>
                </a:solidFill>
              </a:rPr>
              <a:t>NaF</a:t>
            </a:r>
            <a:r>
              <a:rPr lang="en-CA" sz="1200" dirty="0" smtClean="0">
                <a:solidFill>
                  <a:srgbClr val="FFFFFF"/>
                </a:solidFill>
              </a:rPr>
              <a:t> for 20mins)</a:t>
            </a:r>
          </a:p>
          <a:p>
            <a:pPr marL="0" lvl="0" indent="0">
              <a:spcBef>
                <a:spcPts val="0"/>
              </a:spcBef>
              <a:buNone/>
            </a:pPr>
            <a:r>
              <a:rPr lang="en-CA" sz="1200" dirty="0" smtClean="0">
                <a:solidFill>
                  <a:srgbClr val="FFFFFF"/>
                </a:solidFill>
              </a:rPr>
              <a:t>2) RCT can be done before replantation or 7-10 days after replantation </a:t>
            </a:r>
          </a:p>
          <a:p>
            <a:pPr marL="0" lvl="0" indent="0">
              <a:spcBef>
                <a:spcPts val="0"/>
              </a:spcBef>
              <a:buNone/>
            </a:pPr>
            <a:r>
              <a:rPr lang="en-CA" sz="1200" dirty="0">
                <a:solidFill>
                  <a:srgbClr val="FFFFFF"/>
                </a:solidFill>
              </a:rPr>
              <a:t>3</a:t>
            </a:r>
            <a:r>
              <a:rPr lang="en-CA" sz="1200" dirty="0" smtClean="0">
                <a:solidFill>
                  <a:srgbClr val="FFFFFF"/>
                </a:solidFill>
              </a:rPr>
              <a:t>) Give LA </a:t>
            </a:r>
          </a:p>
          <a:p>
            <a:pPr marL="0" lvl="0" indent="0">
              <a:spcBef>
                <a:spcPts val="0"/>
              </a:spcBef>
              <a:buNone/>
            </a:pPr>
            <a:r>
              <a:rPr lang="en-CA" sz="1200" dirty="0">
                <a:solidFill>
                  <a:srgbClr val="FFFFFF"/>
                </a:solidFill>
              </a:rPr>
              <a:t>4</a:t>
            </a:r>
            <a:r>
              <a:rPr lang="en-CA" sz="1200" dirty="0" smtClean="0">
                <a:solidFill>
                  <a:srgbClr val="FFFFFF"/>
                </a:solidFill>
              </a:rPr>
              <a:t>) Irrigate socket with saline </a:t>
            </a:r>
          </a:p>
          <a:p>
            <a:pPr marL="0" lvl="0" indent="0">
              <a:spcBef>
                <a:spcPts val="0"/>
              </a:spcBef>
              <a:buNone/>
            </a:pPr>
            <a:r>
              <a:rPr lang="en-CA" sz="1200" dirty="0" smtClean="0">
                <a:solidFill>
                  <a:srgbClr val="FFFFFF"/>
                </a:solidFill>
              </a:rPr>
              <a:t>5) Examine socket for alveolar fracture, reposition fractured segment </a:t>
            </a:r>
          </a:p>
          <a:p>
            <a:pPr marL="0" lvl="0" indent="0">
              <a:spcBef>
                <a:spcPts val="0"/>
              </a:spcBef>
              <a:buNone/>
            </a:pPr>
            <a:r>
              <a:rPr lang="en-CA" sz="1200" dirty="0">
                <a:solidFill>
                  <a:srgbClr val="FFFFFF"/>
                </a:solidFill>
              </a:rPr>
              <a:t>6</a:t>
            </a:r>
            <a:r>
              <a:rPr lang="en-CA" sz="1200" dirty="0" smtClean="0">
                <a:solidFill>
                  <a:srgbClr val="FFFFFF"/>
                </a:solidFill>
              </a:rPr>
              <a:t>) Replant tooth with</a:t>
            </a:r>
            <a:r>
              <a:rPr lang="en-CA" sz="1200" dirty="0">
                <a:solidFill>
                  <a:srgbClr val="FFFFFF"/>
                </a:solidFill>
              </a:rPr>
              <a:t> </a:t>
            </a:r>
            <a:r>
              <a:rPr lang="en-CA" sz="1200" b="1" dirty="0" smtClean="0">
                <a:solidFill>
                  <a:srgbClr val="FFFFFF"/>
                </a:solidFill>
              </a:rPr>
              <a:t>slight</a:t>
            </a:r>
            <a:r>
              <a:rPr lang="en-CA" sz="1200" dirty="0" smtClean="0">
                <a:solidFill>
                  <a:srgbClr val="FFFFFF"/>
                </a:solidFill>
              </a:rPr>
              <a:t> digital pressure </a:t>
            </a:r>
          </a:p>
          <a:p>
            <a:pPr marL="0" lvl="0" indent="0">
              <a:spcBef>
                <a:spcPts val="0"/>
              </a:spcBef>
              <a:buNone/>
            </a:pPr>
            <a:r>
              <a:rPr lang="en-CA" sz="1200" dirty="0" smtClean="0">
                <a:solidFill>
                  <a:srgbClr val="FFFFFF"/>
                </a:solidFill>
              </a:rPr>
              <a:t>7) Suture gingival lacerations </a:t>
            </a:r>
          </a:p>
          <a:p>
            <a:pPr marL="0" indent="0">
              <a:buNone/>
            </a:pPr>
            <a:r>
              <a:rPr lang="en-CA" sz="1200" dirty="0">
                <a:solidFill>
                  <a:srgbClr val="FFFFFF"/>
                </a:solidFill>
              </a:rPr>
              <a:t>8</a:t>
            </a:r>
            <a:r>
              <a:rPr lang="en-CA" sz="1200" dirty="0" smtClean="0">
                <a:solidFill>
                  <a:srgbClr val="FFFFFF"/>
                </a:solidFill>
              </a:rPr>
              <a:t>) Verify normal position of tooth clinically + radiographically </a:t>
            </a:r>
          </a:p>
          <a:p>
            <a:pPr marL="0" indent="0">
              <a:buNone/>
            </a:pPr>
            <a:r>
              <a:rPr lang="en-CA" sz="1200" dirty="0">
                <a:solidFill>
                  <a:srgbClr val="FFFFFF"/>
                </a:solidFill>
              </a:rPr>
              <a:t>9</a:t>
            </a:r>
            <a:r>
              <a:rPr lang="en-CA" sz="1200" dirty="0" smtClean="0">
                <a:solidFill>
                  <a:srgbClr val="FFFFFF"/>
                </a:solidFill>
              </a:rPr>
              <a:t>) </a:t>
            </a:r>
            <a:r>
              <a:rPr lang="en-CA" sz="1200" dirty="0">
                <a:solidFill>
                  <a:srgbClr val="FFFFFF"/>
                </a:solidFill>
              </a:rPr>
              <a:t>Flexible splint for </a:t>
            </a:r>
            <a:r>
              <a:rPr lang="en-CA" sz="1200" b="1" dirty="0" smtClean="0">
                <a:solidFill>
                  <a:srgbClr val="FFFFFF"/>
                </a:solidFill>
              </a:rPr>
              <a:t>4 </a:t>
            </a:r>
            <a:r>
              <a:rPr lang="en-CA" sz="1200" b="1" dirty="0">
                <a:solidFill>
                  <a:srgbClr val="FFFFFF"/>
                </a:solidFill>
              </a:rPr>
              <a:t>weeks </a:t>
            </a:r>
          </a:p>
          <a:p>
            <a:pPr marL="0" indent="0">
              <a:buNone/>
            </a:pPr>
            <a:r>
              <a:rPr lang="en-CA" sz="1200" dirty="0" smtClean="0">
                <a:solidFill>
                  <a:srgbClr val="FFFFFF"/>
                </a:solidFill>
              </a:rPr>
              <a:t>10) </a:t>
            </a:r>
            <a:r>
              <a:rPr lang="en-CA" sz="1200" dirty="0">
                <a:solidFill>
                  <a:srgbClr val="FFFFFF"/>
                </a:solidFill>
              </a:rPr>
              <a:t>Systemic antibiotics 7 days (tetracycline first choice, Pen V for children under 12) </a:t>
            </a:r>
            <a:endParaRPr lang="en-CA" sz="1200" dirty="0" smtClean="0">
              <a:solidFill>
                <a:srgbClr val="FFFFFF"/>
              </a:solidFill>
            </a:endParaRPr>
          </a:p>
          <a:p>
            <a:pPr marL="0" lvl="0" indent="0">
              <a:buNone/>
            </a:pPr>
            <a:r>
              <a:rPr lang="en-CA" sz="1200" dirty="0" smtClean="0">
                <a:solidFill>
                  <a:srgbClr val="FFFFFF"/>
                </a:solidFill>
              </a:rPr>
              <a:t>11) </a:t>
            </a:r>
            <a:r>
              <a:rPr lang="en-CA" sz="1200" dirty="0">
                <a:solidFill>
                  <a:srgbClr val="FFFFFF"/>
                </a:solidFill>
              </a:rPr>
              <a:t>If tooth was in contact with soil and tetanus status uncertain </a:t>
            </a:r>
            <a:r>
              <a:rPr lang="en-CA" sz="1200" dirty="0">
                <a:solidFill>
                  <a:srgbClr val="FFFFFF"/>
                </a:solidFill>
                <a:sym typeface="Wingdings"/>
              </a:rPr>
              <a:t> refer to GP for tetanus booster </a:t>
            </a:r>
          </a:p>
          <a:p>
            <a:pPr marL="0" lvl="0" indent="0">
              <a:buNone/>
            </a:pPr>
            <a:r>
              <a:rPr lang="en-CA" sz="1200" dirty="0" smtClean="0">
                <a:solidFill>
                  <a:srgbClr val="FFFFFF"/>
                </a:solidFill>
              </a:rPr>
              <a:t>12) </a:t>
            </a:r>
            <a:r>
              <a:rPr lang="en-CA" sz="1200" dirty="0">
                <a:solidFill>
                  <a:srgbClr val="FFFFFF"/>
                </a:solidFill>
                <a:sym typeface="Wingdings"/>
              </a:rPr>
              <a:t>RCT 7-10 days </a:t>
            </a:r>
            <a:r>
              <a:rPr lang="en-CA" sz="1200" dirty="0" smtClean="0">
                <a:solidFill>
                  <a:srgbClr val="FFFFFF"/>
                </a:solidFill>
                <a:sym typeface="Wingdings"/>
              </a:rPr>
              <a:t>(or before </a:t>
            </a:r>
            <a:r>
              <a:rPr lang="en-CA" sz="1200" dirty="0" smtClean="0">
                <a:solidFill>
                  <a:srgbClr val="FFFFFF"/>
                </a:solidFill>
                <a:sym typeface="Wingdings"/>
              </a:rPr>
              <a:t>replantation)  </a:t>
            </a:r>
            <a:r>
              <a:rPr lang="en-CA" sz="1200" dirty="0">
                <a:solidFill>
                  <a:srgbClr val="FFFFFF"/>
                </a:solidFill>
                <a:sym typeface="Wingdings"/>
              </a:rPr>
              <a:t> use long term intra canal medicament (</a:t>
            </a:r>
            <a:r>
              <a:rPr lang="en-CA" sz="1200" dirty="0" err="1">
                <a:solidFill>
                  <a:srgbClr val="FFFFFF"/>
                </a:solidFill>
                <a:sym typeface="Wingdings"/>
              </a:rPr>
              <a:t>CaOH</a:t>
            </a:r>
            <a:r>
              <a:rPr lang="en-CA" sz="1200" dirty="0">
                <a:solidFill>
                  <a:srgbClr val="FFFFFF"/>
                </a:solidFill>
                <a:sym typeface="Wingdings"/>
              </a:rPr>
              <a:t> – 1 month, </a:t>
            </a:r>
            <a:r>
              <a:rPr lang="en-CA" sz="1200" dirty="0" err="1">
                <a:solidFill>
                  <a:srgbClr val="FFFFFF"/>
                </a:solidFill>
                <a:sym typeface="Wingdings"/>
              </a:rPr>
              <a:t>Odontopaste</a:t>
            </a:r>
            <a:r>
              <a:rPr lang="en-CA" sz="1200" dirty="0">
                <a:solidFill>
                  <a:srgbClr val="FFFFFF"/>
                </a:solidFill>
                <a:sym typeface="Wingdings"/>
              </a:rPr>
              <a:t> 2 weeks) </a:t>
            </a:r>
          </a:p>
          <a:p>
            <a:pPr marL="0" lvl="0" indent="0">
              <a:buNone/>
            </a:pPr>
            <a:r>
              <a:rPr lang="en-CA" sz="1200" dirty="0" smtClean="0">
                <a:solidFill>
                  <a:srgbClr val="FFFFFF"/>
                </a:solidFill>
              </a:rPr>
              <a:t>13) </a:t>
            </a:r>
            <a:r>
              <a:rPr lang="en-CA" sz="1200" dirty="0">
                <a:solidFill>
                  <a:srgbClr val="FFFFFF"/>
                </a:solidFill>
                <a:sym typeface="Wingdings"/>
              </a:rPr>
              <a:t>Review: </a:t>
            </a:r>
            <a:r>
              <a:rPr lang="en-CA" sz="1200" dirty="0" smtClean="0">
                <a:solidFill>
                  <a:srgbClr val="FFFFFF"/>
                </a:solidFill>
                <a:sym typeface="Wingdings"/>
              </a:rPr>
              <a:t>4 </a:t>
            </a:r>
            <a:r>
              <a:rPr lang="en-CA" sz="1200" dirty="0">
                <a:solidFill>
                  <a:srgbClr val="FFFFFF"/>
                </a:solidFill>
                <a:sym typeface="Wingdings"/>
              </a:rPr>
              <a:t>weeks, 3 months, 6 months, 1 year, yearly thereafter (basically forever) </a:t>
            </a:r>
            <a:endParaRPr lang="en-CA" sz="1200" dirty="0" smtClean="0">
              <a:solidFill>
                <a:srgbClr val="FFFFFF"/>
              </a:solidFill>
            </a:endParaRPr>
          </a:p>
          <a:p>
            <a:pPr marL="0" indent="0">
              <a:buNone/>
            </a:pPr>
            <a:endParaRPr lang="en-CA" sz="1200" dirty="0">
              <a:solidFill>
                <a:srgbClr val="FFFFFF"/>
              </a:solidFill>
            </a:endParaRPr>
          </a:p>
          <a:p>
            <a:pPr marL="0" lvl="0" indent="0">
              <a:buNone/>
            </a:pPr>
            <a:r>
              <a:rPr lang="en-CA" sz="1200" dirty="0">
                <a:solidFill>
                  <a:srgbClr val="FFFFFF"/>
                </a:solidFill>
                <a:sym typeface="Wingdings"/>
              </a:rPr>
              <a:t>Patient Instructions:</a:t>
            </a:r>
          </a:p>
          <a:p>
            <a:pPr marL="0" lvl="0" indent="0">
              <a:buNone/>
            </a:pPr>
            <a:r>
              <a:rPr lang="en-CA" sz="1200" dirty="0">
                <a:solidFill>
                  <a:srgbClr val="FFFFFF"/>
                </a:solidFill>
                <a:sym typeface="Wingdings"/>
              </a:rPr>
              <a:t>- Avoid contact sports </a:t>
            </a:r>
          </a:p>
          <a:p>
            <a:pPr marL="0" lvl="0" indent="0">
              <a:buNone/>
            </a:pPr>
            <a:r>
              <a:rPr lang="en-CA" sz="1200" dirty="0">
                <a:solidFill>
                  <a:srgbClr val="FFFFFF"/>
                </a:solidFill>
                <a:sym typeface="Wingdings"/>
              </a:rPr>
              <a:t>- Soft foods for up to 2 weeks </a:t>
            </a:r>
          </a:p>
          <a:p>
            <a:pPr marL="0" lvl="0" indent="0">
              <a:buNone/>
            </a:pPr>
            <a:r>
              <a:rPr lang="en-CA" sz="1200" dirty="0">
                <a:solidFill>
                  <a:srgbClr val="FFFFFF"/>
                </a:solidFill>
                <a:sym typeface="Wingdings"/>
              </a:rPr>
              <a:t>- Brush teeth with soft toothbrush after each meal </a:t>
            </a:r>
          </a:p>
          <a:p>
            <a:pPr marL="0" lvl="0" indent="0">
              <a:buNone/>
            </a:pPr>
            <a:r>
              <a:rPr lang="en-CA" sz="1200" dirty="0">
                <a:solidFill>
                  <a:srgbClr val="FFFFFF"/>
                </a:solidFill>
                <a:sym typeface="Wingdings"/>
              </a:rPr>
              <a:t>- Use 0.1% </a:t>
            </a:r>
            <a:r>
              <a:rPr lang="en-CA" sz="1200" dirty="0" err="1">
                <a:solidFill>
                  <a:srgbClr val="FFFFFF"/>
                </a:solidFill>
                <a:sym typeface="Wingdings"/>
              </a:rPr>
              <a:t>CHx</a:t>
            </a:r>
            <a:r>
              <a:rPr lang="en-CA" sz="1200" dirty="0">
                <a:solidFill>
                  <a:srgbClr val="FFFFFF"/>
                </a:solidFill>
                <a:sym typeface="Wingdings"/>
              </a:rPr>
              <a:t> </a:t>
            </a:r>
            <a:r>
              <a:rPr lang="en-CA" sz="1200" dirty="0" err="1">
                <a:solidFill>
                  <a:srgbClr val="FFFFFF"/>
                </a:solidFill>
                <a:sym typeface="Wingdings"/>
              </a:rPr>
              <a:t>mouthrinse</a:t>
            </a:r>
            <a:r>
              <a:rPr lang="en-CA" sz="1200" dirty="0">
                <a:solidFill>
                  <a:srgbClr val="FFFFFF"/>
                </a:solidFill>
                <a:sym typeface="Wingdings"/>
              </a:rPr>
              <a:t> </a:t>
            </a:r>
            <a:r>
              <a:rPr lang="en-CA" sz="1200" dirty="0" err="1">
                <a:solidFill>
                  <a:srgbClr val="FFFFFF"/>
                </a:solidFill>
                <a:sym typeface="Wingdings"/>
              </a:rPr>
              <a:t>bds</a:t>
            </a:r>
            <a:r>
              <a:rPr lang="en-CA" sz="1200" dirty="0">
                <a:solidFill>
                  <a:srgbClr val="FFFFFF"/>
                </a:solidFill>
                <a:sym typeface="Wingdings"/>
              </a:rPr>
              <a:t> for 1 week </a:t>
            </a:r>
          </a:p>
          <a:p>
            <a:pPr marL="0" lvl="0" indent="0">
              <a:spcBef>
                <a:spcPts val="0"/>
              </a:spcBef>
              <a:buNone/>
            </a:pPr>
            <a:endParaRPr lang="en-CA" sz="1200" dirty="0" smtClean="0">
              <a:solidFill>
                <a:srgbClr val="FFFFFF"/>
              </a:solidFill>
            </a:endParaRPr>
          </a:p>
          <a:p>
            <a:pPr marL="457200" lvl="1" indent="0">
              <a:buNone/>
            </a:pPr>
            <a:endParaRPr lang="en-CA" sz="1200" dirty="0" smtClean="0">
              <a:solidFill>
                <a:srgbClr val="FFFFFF"/>
              </a:solidFill>
              <a:sym typeface="Wingdings"/>
            </a:endParaRPr>
          </a:p>
          <a:p>
            <a:pPr marL="0" lvl="0" indent="0">
              <a:spcBef>
                <a:spcPts val="0"/>
              </a:spcBef>
              <a:buNone/>
            </a:pPr>
            <a:endParaRPr lang="en-CA" sz="800" dirty="0" smtClean="0">
              <a:solidFill>
                <a:srgbClr val="FFFFFF"/>
              </a:solidFill>
            </a:endParaRPr>
          </a:p>
          <a:p>
            <a:pPr lvl="0">
              <a:spcBef>
                <a:spcPts val="0"/>
              </a:spcBef>
              <a:buFontTx/>
              <a:buChar char="-"/>
            </a:pPr>
            <a:endParaRPr lang="en-CA" sz="1200" dirty="0" smtClean="0">
              <a:solidFill>
                <a:srgbClr val="FFFFFF"/>
              </a:solidFill>
            </a:endParaRPr>
          </a:p>
        </p:txBody>
      </p:sp>
      <p:sp>
        <p:nvSpPr>
          <p:cNvPr id="2" name="TextBox 1"/>
          <p:cNvSpPr txBox="1"/>
          <p:nvPr/>
        </p:nvSpPr>
        <p:spPr>
          <a:xfrm>
            <a:off x="6038300" y="1962497"/>
            <a:ext cx="2794000" cy="1384995"/>
          </a:xfrm>
          <a:prstGeom prst="rect">
            <a:avLst/>
          </a:prstGeom>
          <a:noFill/>
          <a:ln>
            <a:solidFill>
              <a:schemeClr val="bg1"/>
            </a:solidFill>
          </a:ln>
        </p:spPr>
        <p:txBody>
          <a:bodyPr wrap="square" rtlCol="0">
            <a:spAutoFit/>
          </a:bodyPr>
          <a:lstStyle/>
          <a:p>
            <a:r>
              <a:rPr lang="en-US" sz="1200" dirty="0" smtClean="0">
                <a:solidFill>
                  <a:schemeClr val="bg1"/>
                </a:solidFill>
              </a:rPr>
              <a:t>*poor long term prognosis with this scenario, goal is to maintain tooth short term for aesthetics, function, and psychological health + to maintain bone contour however ankylosis and root resorption is the expected eventual outcome </a:t>
            </a:r>
            <a:endParaRPr lang="en-US" sz="1200" dirty="0">
              <a:solidFill>
                <a:schemeClr val="bg1"/>
              </a:solidFill>
            </a:endParaRPr>
          </a:p>
        </p:txBody>
      </p:sp>
    </p:spTree>
    <p:extLst>
      <p:ext uri="{BB962C8B-B14F-4D97-AF65-F5344CB8AC3E}">
        <p14:creationId xmlns:p14="http://schemas.microsoft.com/office/powerpoint/2010/main" val="35596157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229591"/>
            <a:ext cx="8520600" cy="572700"/>
          </a:xfrm>
          <a:prstGeom prst="rect">
            <a:avLst/>
          </a:prstGeom>
        </p:spPr>
        <p:txBody>
          <a:bodyPr lIns="91425" tIns="91425" rIns="91425" bIns="91425" anchor="t" anchorCtr="0">
            <a:noAutofit/>
          </a:bodyPr>
          <a:lstStyle/>
          <a:p>
            <a:pPr lvl="0">
              <a:spcBef>
                <a:spcPts val="0"/>
              </a:spcBef>
              <a:buNone/>
            </a:pPr>
            <a:r>
              <a:rPr lang="en-GB" dirty="0" smtClean="0">
                <a:solidFill>
                  <a:srgbClr val="FFFFFF"/>
                </a:solidFill>
              </a:rPr>
              <a:t>Avulsions (Open Apex)  </a:t>
            </a:r>
            <a:endParaRPr lang="en-GB" dirty="0">
              <a:solidFill>
                <a:srgbClr val="FFFFFF"/>
              </a:solidFill>
            </a:endParaRPr>
          </a:p>
        </p:txBody>
      </p:sp>
      <p:sp>
        <p:nvSpPr>
          <p:cNvPr id="170" name="Shape 170"/>
          <p:cNvSpPr txBox="1">
            <a:spLocks noGrp="1"/>
          </p:cNvSpPr>
          <p:nvPr>
            <p:ph type="body" idx="1"/>
          </p:nvPr>
        </p:nvSpPr>
        <p:spPr>
          <a:xfrm>
            <a:off x="311700" y="1130113"/>
            <a:ext cx="8520600" cy="3416400"/>
          </a:xfrm>
          <a:prstGeom prst="rect">
            <a:avLst/>
          </a:prstGeom>
        </p:spPr>
        <p:txBody>
          <a:bodyPr lIns="91425" tIns="91425" rIns="91425" bIns="91425" anchor="t" anchorCtr="0">
            <a:noAutofit/>
          </a:bodyPr>
          <a:lstStyle/>
          <a:p>
            <a:pPr marL="0" lvl="0" indent="0">
              <a:spcBef>
                <a:spcPts val="0"/>
              </a:spcBef>
              <a:buNone/>
            </a:pPr>
            <a:r>
              <a:rPr lang="en-CA" sz="2000" u="sng" dirty="0" smtClean="0">
                <a:solidFill>
                  <a:srgbClr val="FFFFFF"/>
                </a:solidFill>
              </a:rPr>
              <a:t>Tooth replanted prior to arrival at clinic</a:t>
            </a:r>
          </a:p>
          <a:p>
            <a:pPr marL="0" lvl="0" indent="0">
              <a:spcBef>
                <a:spcPts val="0"/>
              </a:spcBef>
              <a:buNone/>
            </a:pPr>
            <a:endParaRPr lang="en-CA" sz="1200" dirty="0" smtClean="0">
              <a:solidFill>
                <a:srgbClr val="FFFFFF"/>
              </a:solidFill>
            </a:endParaRPr>
          </a:p>
          <a:p>
            <a:pPr marL="0" lvl="0" indent="0">
              <a:buNone/>
            </a:pPr>
            <a:r>
              <a:rPr lang="en-CA" sz="1200" dirty="0">
                <a:solidFill>
                  <a:srgbClr val="FFFFFF"/>
                </a:solidFill>
              </a:rPr>
              <a:t>Treatment </a:t>
            </a:r>
          </a:p>
          <a:p>
            <a:pPr marL="228600" lvl="0" indent="-228600">
              <a:buAutoNum type="arabicParenR"/>
            </a:pPr>
            <a:r>
              <a:rPr lang="en-CA" sz="1200" dirty="0">
                <a:solidFill>
                  <a:srgbClr val="FFFFFF"/>
                </a:solidFill>
              </a:rPr>
              <a:t>Clean the area with water, saline, or </a:t>
            </a:r>
            <a:r>
              <a:rPr lang="en-CA" sz="1200" dirty="0" err="1">
                <a:solidFill>
                  <a:srgbClr val="FFFFFF"/>
                </a:solidFill>
              </a:rPr>
              <a:t>CHx</a:t>
            </a:r>
            <a:endParaRPr lang="en-CA" sz="1200" dirty="0">
              <a:solidFill>
                <a:srgbClr val="FFFFFF"/>
              </a:solidFill>
            </a:endParaRPr>
          </a:p>
          <a:p>
            <a:pPr marL="228600" lvl="0" indent="-228600">
              <a:buAutoNum type="arabicParenR"/>
            </a:pPr>
            <a:r>
              <a:rPr lang="en-CA" sz="1200" dirty="0">
                <a:solidFill>
                  <a:srgbClr val="FFFFFF"/>
                </a:solidFill>
              </a:rPr>
              <a:t>Suture gingival lacerations</a:t>
            </a:r>
          </a:p>
          <a:p>
            <a:pPr marL="228600" lvl="0" indent="-228600">
              <a:buAutoNum type="arabicParenR"/>
            </a:pPr>
            <a:r>
              <a:rPr lang="en-CA" sz="1200" dirty="0">
                <a:solidFill>
                  <a:srgbClr val="FFFFFF"/>
                </a:solidFill>
              </a:rPr>
              <a:t>Verify normal position of tooth clinically + radiographically </a:t>
            </a:r>
          </a:p>
          <a:p>
            <a:pPr marL="228600" lvl="0" indent="-228600">
              <a:buAutoNum type="arabicParenR"/>
            </a:pPr>
            <a:r>
              <a:rPr lang="en-CA" sz="1200" dirty="0">
                <a:solidFill>
                  <a:srgbClr val="FFFFFF"/>
                </a:solidFill>
              </a:rPr>
              <a:t>Flexible splint for </a:t>
            </a:r>
            <a:r>
              <a:rPr lang="en-CA" sz="1200" dirty="0" smtClean="0">
                <a:solidFill>
                  <a:srgbClr val="FFFFFF"/>
                </a:solidFill>
              </a:rPr>
              <a:t>1-2 </a:t>
            </a:r>
            <a:r>
              <a:rPr lang="en-CA" sz="1200" dirty="0">
                <a:solidFill>
                  <a:srgbClr val="FFFFFF"/>
                </a:solidFill>
              </a:rPr>
              <a:t>weeks </a:t>
            </a:r>
          </a:p>
          <a:p>
            <a:pPr marL="228600" lvl="0" indent="-228600">
              <a:buAutoNum type="arabicParenR"/>
            </a:pPr>
            <a:r>
              <a:rPr lang="en-CA" sz="1200" dirty="0">
                <a:solidFill>
                  <a:srgbClr val="FFFFFF"/>
                </a:solidFill>
              </a:rPr>
              <a:t>Systemic antibiotics 7 days (tetracycline first choice, Pen V for children under 12) </a:t>
            </a:r>
          </a:p>
          <a:p>
            <a:pPr marL="228600" lvl="0" indent="-228600">
              <a:buAutoNum type="arabicParenR"/>
            </a:pPr>
            <a:r>
              <a:rPr lang="en-CA" sz="1200" dirty="0">
                <a:solidFill>
                  <a:srgbClr val="FFFFFF"/>
                </a:solidFill>
              </a:rPr>
              <a:t>If tooth was in contact with soil and tetanus status uncertain </a:t>
            </a:r>
            <a:r>
              <a:rPr lang="en-CA" sz="1200" dirty="0">
                <a:solidFill>
                  <a:srgbClr val="FFFFFF"/>
                </a:solidFill>
                <a:sym typeface="Wingdings"/>
              </a:rPr>
              <a:t> refer to GP for tetanus booster </a:t>
            </a:r>
          </a:p>
          <a:p>
            <a:pPr marL="228600" lvl="0" indent="-228600">
              <a:buAutoNum type="arabicParenR"/>
            </a:pPr>
            <a:r>
              <a:rPr lang="en-CA" sz="1200" dirty="0" smtClean="0">
                <a:solidFill>
                  <a:srgbClr val="FFFFFF"/>
                </a:solidFill>
                <a:sym typeface="Wingdings"/>
              </a:rPr>
              <a:t>Avoid RCT initially, if revascularisation fails and tooth becomes necrotic, perform RCT  </a:t>
            </a:r>
            <a:endParaRPr lang="en-CA" sz="1200" dirty="0">
              <a:solidFill>
                <a:srgbClr val="FFFFFF"/>
              </a:solidFill>
              <a:sym typeface="Wingdings"/>
            </a:endParaRPr>
          </a:p>
          <a:p>
            <a:pPr marL="228600" lvl="0" indent="-228600">
              <a:buAutoNum type="arabicParenR"/>
            </a:pPr>
            <a:r>
              <a:rPr lang="en-CA" sz="1200" dirty="0">
                <a:solidFill>
                  <a:srgbClr val="FFFFFF"/>
                </a:solidFill>
                <a:sym typeface="Wingdings"/>
              </a:rPr>
              <a:t>Review: 2 weeks, 4 weeks, 3 months, 6 months, 1 year, yearly thereafter (basically forever) </a:t>
            </a:r>
          </a:p>
          <a:p>
            <a:pPr marL="228600" lvl="0" indent="-228600">
              <a:buAutoNum type="arabicParenR"/>
            </a:pPr>
            <a:endParaRPr lang="en-CA" sz="1200" dirty="0">
              <a:solidFill>
                <a:srgbClr val="FFFFFF"/>
              </a:solidFill>
              <a:sym typeface="Wingdings"/>
            </a:endParaRPr>
          </a:p>
          <a:p>
            <a:pPr marL="0" lvl="0" indent="0">
              <a:buNone/>
            </a:pPr>
            <a:r>
              <a:rPr lang="en-CA" sz="1200" dirty="0">
                <a:solidFill>
                  <a:srgbClr val="FFFFFF"/>
                </a:solidFill>
                <a:sym typeface="Wingdings"/>
              </a:rPr>
              <a:t>Patient Instructions:</a:t>
            </a:r>
          </a:p>
          <a:p>
            <a:pPr marL="0" lvl="0" indent="0">
              <a:buNone/>
            </a:pPr>
            <a:r>
              <a:rPr lang="en-CA" sz="1200" dirty="0">
                <a:solidFill>
                  <a:srgbClr val="FFFFFF"/>
                </a:solidFill>
                <a:sym typeface="Wingdings"/>
              </a:rPr>
              <a:t>- Avoid contact sports </a:t>
            </a:r>
          </a:p>
          <a:p>
            <a:pPr marL="0" lvl="0" indent="0">
              <a:buNone/>
            </a:pPr>
            <a:r>
              <a:rPr lang="en-CA" sz="1200" dirty="0">
                <a:solidFill>
                  <a:srgbClr val="FFFFFF"/>
                </a:solidFill>
                <a:sym typeface="Wingdings"/>
              </a:rPr>
              <a:t>- Soft foods for up to 2 weeks </a:t>
            </a:r>
          </a:p>
          <a:p>
            <a:pPr marL="0" lvl="0" indent="0">
              <a:buNone/>
            </a:pPr>
            <a:r>
              <a:rPr lang="en-CA" sz="1200" dirty="0">
                <a:solidFill>
                  <a:srgbClr val="FFFFFF"/>
                </a:solidFill>
                <a:sym typeface="Wingdings"/>
              </a:rPr>
              <a:t>- Brush teeth with soft toothbrush after each meal </a:t>
            </a:r>
          </a:p>
          <a:p>
            <a:pPr marL="0" lvl="0" indent="0">
              <a:buNone/>
            </a:pPr>
            <a:r>
              <a:rPr lang="en-CA" sz="1200" dirty="0">
                <a:solidFill>
                  <a:srgbClr val="FFFFFF"/>
                </a:solidFill>
                <a:sym typeface="Wingdings"/>
              </a:rPr>
              <a:t>- Use 0.1% </a:t>
            </a:r>
            <a:r>
              <a:rPr lang="en-CA" sz="1200" dirty="0" err="1">
                <a:solidFill>
                  <a:srgbClr val="FFFFFF"/>
                </a:solidFill>
                <a:sym typeface="Wingdings"/>
              </a:rPr>
              <a:t>CHx</a:t>
            </a:r>
            <a:r>
              <a:rPr lang="en-CA" sz="1200" dirty="0">
                <a:solidFill>
                  <a:srgbClr val="FFFFFF"/>
                </a:solidFill>
                <a:sym typeface="Wingdings"/>
              </a:rPr>
              <a:t> </a:t>
            </a:r>
            <a:r>
              <a:rPr lang="en-CA" sz="1200" dirty="0" err="1">
                <a:solidFill>
                  <a:srgbClr val="FFFFFF"/>
                </a:solidFill>
                <a:sym typeface="Wingdings"/>
              </a:rPr>
              <a:t>mouthrinse</a:t>
            </a:r>
            <a:r>
              <a:rPr lang="en-CA" sz="1200" dirty="0">
                <a:solidFill>
                  <a:srgbClr val="FFFFFF"/>
                </a:solidFill>
                <a:sym typeface="Wingdings"/>
              </a:rPr>
              <a:t> </a:t>
            </a:r>
            <a:r>
              <a:rPr lang="en-CA" sz="1200" dirty="0" err="1">
                <a:solidFill>
                  <a:srgbClr val="FFFFFF"/>
                </a:solidFill>
                <a:sym typeface="Wingdings"/>
              </a:rPr>
              <a:t>bds</a:t>
            </a:r>
            <a:r>
              <a:rPr lang="en-CA" sz="1200" dirty="0">
                <a:solidFill>
                  <a:srgbClr val="FFFFFF"/>
                </a:solidFill>
                <a:sym typeface="Wingdings"/>
              </a:rPr>
              <a:t> for 1 week </a:t>
            </a:r>
          </a:p>
          <a:p>
            <a:pPr marL="0" lvl="0" indent="0">
              <a:spcBef>
                <a:spcPts val="0"/>
              </a:spcBef>
              <a:buNone/>
            </a:pPr>
            <a:endParaRPr lang="en-CA" sz="1200" dirty="0" smtClean="0">
              <a:solidFill>
                <a:srgbClr val="FFFFFF"/>
              </a:solidFill>
            </a:endParaRPr>
          </a:p>
          <a:p>
            <a:pPr marL="457200" lvl="1" indent="0">
              <a:buNone/>
            </a:pPr>
            <a:endParaRPr lang="en-CA" sz="1200" dirty="0" smtClean="0">
              <a:solidFill>
                <a:srgbClr val="FFFFFF"/>
              </a:solidFill>
              <a:sym typeface="Wingdings"/>
            </a:endParaRPr>
          </a:p>
          <a:p>
            <a:pPr marL="0" lvl="0" indent="0">
              <a:spcBef>
                <a:spcPts val="0"/>
              </a:spcBef>
              <a:buNone/>
            </a:pPr>
            <a:endParaRPr lang="en-CA" sz="800" dirty="0" smtClean="0">
              <a:solidFill>
                <a:srgbClr val="FFFFFF"/>
              </a:solidFill>
            </a:endParaRPr>
          </a:p>
          <a:p>
            <a:pPr lvl="0">
              <a:spcBef>
                <a:spcPts val="0"/>
              </a:spcBef>
              <a:buFontTx/>
              <a:buChar char="-"/>
            </a:pPr>
            <a:endParaRPr lang="en-CA" sz="1200" dirty="0" smtClean="0">
              <a:solidFill>
                <a:srgbClr val="FFFFFF"/>
              </a:solidFill>
            </a:endParaRPr>
          </a:p>
        </p:txBody>
      </p:sp>
      <p:sp>
        <p:nvSpPr>
          <p:cNvPr id="3" name="TextBox 2"/>
          <p:cNvSpPr txBox="1"/>
          <p:nvPr/>
        </p:nvSpPr>
        <p:spPr>
          <a:xfrm>
            <a:off x="5918200" y="1282700"/>
            <a:ext cx="2952200" cy="1384995"/>
          </a:xfrm>
          <a:prstGeom prst="rect">
            <a:avLst/>
          </a:prstGeom>
          <a:noFill/>
          <a:ln>
            <a:solidFill>
              <a:schemeClr val="bg1"/>
            </a:solidFill>
          </a:ln>
        </p:spPr>
        <p:txBody>
          <a:bodyPr wrap="square" rtlCol="0">
            <a:spAutoFit/>
          </a:bodyPr>
          <a:lstStyle/>
          <a:p>
            <a:r>
              <a:rPr lang="en-US" sz="1200" dirty="0" smtClean="0">
                <a:solidFill>
                  <a:srgbClr val="FFFFFF"/>
                </a:solidFill>
              </a:rPr>
              <a:t>Signs of pulpal necrosis:</a:t>
            </a:r>
          </a:p>
          <a:p>
            <a:pPr marL="285750" indent="-285750">
              <a:buFontTx/>
              <a:buChar char="-"/>
            </a:pPr>
            <a:r>
              <a:rPr lang="en-US" sz="1200" dirty="0" smtClean="0">
                <a:solidFill>
                  <a:srgbClr val="FFFFFF"/>
                </a:solidFill>
              </a:rPr>
              <a:t>Negative response to pulp testing after at least 6 weeks </a:t>
            </a:r>
          </a:p>
          <a:p>
            <a:pPr marL="285750" indent="-285750">
              <a:buFontTx/>
              <a:buChar char="-"/>
            </a:pPr>
            <a:r>
              <a:rPr lang="en-US" sz="1200" dirty="0" smtClean="0">
                <a:solidFill>
                  <a:srgbClr val="FFFFFF"/>
                </a:solidFill>
              </a:rPr>
              <a:t>Development of classic signs re: PA R/L, TTP, draining sinus </a:t>
            </a:r>
          </a:p>
          <a:p>
            <a:pPr marL="285750" indent="-285750">
              <a:buFontTx/>
              <a:buChar char="-"/>
            </a:pPr>
            <a:r>
              <a:rPr lang="en-US" sz="1200" dirty="0" smtClean="0">
                <a:solidFill>
                  <a:srgbClr val="FFFFFF"/>
                </a:solidFill>
              </a:rPr>
              <a:t> Development of inflammatory root resorption (internal or external) </a:t>
            </a:r>
            <a:endParaRPr lang="en-US" sz="1200" dirty="0">
              <a:solidFill>
                <a:srgbClr val="FFFFFF"/>
              </a:solidFill>
            </a:endParaRPr>
          </a:p>
        </p:txBody>
      </p:sp>
    </p:spTree>
    <p:extLst>
      <p:ext uri="{BB962C8B-B14F-4D97-AF65-F5344CB8AC3E}">
        <p14:creationId xmlns:p14="http://schemas.microsoft.com/office/powerpoint/2010/main" val="6686877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229591"/>
            <a:ext cx="8520600" cy="572700"/>
          </a:xfrm>
          <a:prstGeom prst="rect">
            <a:avLst/>
          </a:prstGeom>
        </p:spPr>
        <p:txBody>
          <a:bodyPr lIns="91425" tIns="91425" rIns="91425" bIns="91425" anchor="t" anchorCtr="0">
            <a:noAutofit/>
          </a:bodyPr>
          <a:lstStyle/>
          <a:p>
            <a:pPr lvl="0">
              <a:spcBef>
                <a:spcPts val="0"/>
              </a:spcBef>
              <a:buNone/>
            </a:pPr>
            <a:r>
              <a:rPr lang="en-GB" dirty="0" smtClean="0">
                <a:solidFill>
                  <a:srgbClr val="FFFFFF"/>
                </a:solidFill>
              </a:rPr>
              <a:t>Avulsions (Open Apex)  </a:t>
            </a:r>
            <a:endParaRPr lang="en-GB" dirty="0">
              <a:solidFill>
                <a:srgbClr val="FFFFFF"/>
              </a:solidFill>
            </a:endParaRPr>
          </a:p>
        </p:txBody>
      </p:sp>
      <p:sp>
        <p:nvSpPr>
          <p:cNvPr id="170" name="Shape 170"/>
          <p:cNvSpPr txBox="1">
            <a:spLocks noGrp="1"/>
          </p:cNvSpPr>
          <p:nvPr>
            <p:ph type="body" idx="1"/>
          </p:nvPr>
        </p:nvSpPr>
        <p:spPr>
          <a:xfrm>
            <a:off x="311700" y="888813"/>
            <a:ext cx="8520600" cy="3416400"/>
          </a:xfrm>
          <a:prstGeom prst="rect">
            <a:avLst/>
          </a:prstGeom>
        </p:spPr>
        <p:txBody>
          <a:bodyPr lIns="91425" tIns="91425" rIns="91425" bIns="91425" anchor="t" anchorCtr="0">
            <a:noAutofit/>
          </a:bodyPr>
          <a:lstStyle/>
          <a:p>
            <a:pPr marL="0" lvl="0" indent="0">
              <a:spcBef>
                <a:spcPts val="0"/>
              </a:spcBef>
              <a:buNone/>
            </a:pPr>
            <a:r>
              <a:rPr lang="en-CA" sz="2000" u="sng" dirty="0" smtClean="0">
                <a:solidFill>
                  <a:srgbClr val="FFFFFF"/>
                </a:solidFill>
              </a:rPr>
              <a:t>E/O Dry time less than 60 </a:t>
            </a:r>
            <a:r>
              <a:rPr lang="en-CA" sz="2000" u="sng" dirty="0" err="1" smtClean="0">
                <a:solidFill>
                  <a:srgbClr val="FFFFFF"/>
                </a:solidFill>
              </a:rPr>
              <a:t>mins</a:t>
            </a:r>
            <a:r>
              <a:rPr lang="en-CA" sz="2000" u="sng" dirty="0" smtClean="0">
                <a:solidFill>
                  <a:srgbClr val="FFFFFF"/>
                </a:solidFill>
              </a:rPr>
              <a:t> </a:t>
            </a:r>
          </a:p>
          <a:p>
            <a:pPr marL="0" lvl="0" indent="0">
              <a:spcBef>
                <a:spcPts val="0"/>
              </a:spcBef>
              <a:buNone/>
            </a:pPr>
            <a:endParaRPr lang="en-CA" sz="1200" dirty="0" smtClean="0">
              <a:solidFill>
                <a:srgbClr val="FFFFFF"/>
              </a:solidFill>
            </a:endParaRPr>
          </a:p>
          <a:p>
            <a:pPr marL="0" lvl="0" indent="0">
              <a:buNone/>
            </a:pPr>
            <a:r>
              <a:rPr lang="en-CA" sz="1200" dirty="0">
                <a:solidFill>
                  <a:srgbClr val="FFFFFF"/>
                </a:solidFill>
              </a:rPr>
              <a:t>Treatment </a:t>
            </a:r>
          </a:p>
          <a:p>
            <a:pPr marL="228600" lvl="0" indent="-228600">
              <a:buAutoNum type="arabicParenR"/>
            </a:pPr>
            <a:r>
              <a:rPr lang="en-CA" sz="1200" dirty="0" smtClean="0">
                <a:solidFill>
                  <a:srgbClr val="FFFFFF"/>
                </a:solidFill>
              </a:rPr>
              <a:t>Clean </a:t>
            </a:r>
            <a:r>
              <a:rPr lang="en-CA" sz="1200" dirty="0">
                <a:solidFill>
                  <a:srgbClr val="FFFFFF"/>
                </a:solidFill>
              </a:rPr>
              <a:t>root surface and apical foramen with stream of </a:t>
            </a:r>
            <a:r>
              <a:rPr lang="en-CA" sz="1200" dirty="0" smtClean="0">
                <a:solidFill>
                  <a:srgbClr val="FFFFFF"/>
                </a:solidFill>
              </a:rPr>
              <a:t>saline</a:t>
            </a:r>
          </a:p>
          <a:p>
            <a:pPr marL="228600" lvl="0" indent="-228600">
              <a:buAutoNum type="arabicParenR"/>
            </a:pPr>
            <a:r>
              <a:rPr lang="en-CA" sz="1200" dirty="0" smtClean="0">
                <a:solidFill>
                  <a:srgbClr val="FFFFFF"/>
                </a:solidFill>
              </a:rPr>
              <a:t>Soak tooth in saline + antibiotics for 5 </a:t>
            </a:r>
            <a:r>
              <a:rPr lang="en-CA" sz="1200" dirty="0" err="1" smtClean="0">
                <a:solidFill>
                  <a:srgbClr val="FFFFFF"/>
                </a:solidFill>
              </a:rPr>
              <a:t>mins</a:t>
            </a:r>
            <a:r>
              <a:rPr lang="en-CA" sz="1200" dirty="0" smtClean="0">
                <a:solidFill>
                  <a:srgbClr val="FFFFFF"/>
                </a:solidFill>
              </a:rPr>
              <a:t>, 1mg doxycycline per 20 ml saline (increases chances of revascularisation)</a:t>
            </a:r>
            <a:endParaRPr lang="en-CA" sz="1200" dirty="0">
              <a:solidFill>
                <a:srgbClr val="FFFFFF"/>
              </a:solidFill>
            </a:endParaRPr>
          </a:p>
          <a:p>
            <a:pPr marL="0" lvl="0" indent="0">
              <a:buNone/>
            </a:pPr>
            <a:r>
              <a:rPr lang="en-CA" sz="1200" dirty="0">
                <a:solidFill>
                  <a:srgbClr val="FFFFFF"/>
                </a:solidFill>
              </a:rPr>
              <a:t>3</a:t>
            </a:r>
            <a:r>
              <a:rPr lang="en-CA" sz="1200" dirty="0" smtClean="0">
                <a:solidFill>
                  <a:srgbClr val="FFFFFF"/>
                </a:solidFill>
              </a:rPr>
              <a:t>) </a:t>
            </a:r>
            <a:r>
              <a:rPr lang="en-CA" sz="1200" dirty="0">
                <a:solidFill>
                  <a:srgbClr val="FFFFFF"/>
                </a:solidFill>
              </a:rPr>
              <a:t>Give LA </a:t>
            </a:r>
          </a:p>
          <a:p>
            <a:pPr marL="0" lvl="0" indent="0">
              <a:buNone/>
            </a:pPr>
            <a:r>
              <a:rPr lang="en-CA" sz="1200" dirty="0">
                <a:solidFill>
                  <a:srgbClr val="FFFFFF"/>
                </a:solidFill>
              </a:rPr>
              <a:t>4</a:t>
            </a:r>
            <a:r>
              <a:rPr lang="en-CA" sz="1200" dirty="0" smtClean="0">
                <a:solidFill>
                  <a:srgbClr val="FFFFFF"/>
                </a:solidFill>
              </a:rPr>
              <a:t>) </a:t>
            </a:r>
            <a:r>
              <a:rPr lang="en-CA" sz="1200" dirty="0">
                <a:solidFill>
                  <a:srgbClr val="FFFFFF"/>
                </a:solidFill>
              </a:rPr>
              <a:t>Irrigate socket with saline </a:t>
            </a:r>
          </a:p>
          <a:p>
            <a:pPr marL="0" lvl="0" indent="0">
              <a:buNone/>
            </a:pPr>
            <a:r>
              <a:rPr lang="en-CA" sz="1200" dirty="0">
                <a:solidFill>
                  <a:srgbClr val="FFFFFF"/>
                </a:solidFill>
              </a:rPr>
              <a:t>5</a:t>
            </a:r>
            <a:r>
              <a:rPr lang="en-CA" sz="1200" dirty="0" smtClean="0">
                <a:solidFill>
                  <a:srgbClr val="FFFFFF"/>
                </a:solidFill>
              </a:rPr>
              <a:t>) </a:t>
            </a:r>
            <a:r>
              <a:rPr lang="en-CA" sz="1200" dirty="0">
                <a:solidFill>
                  <a:srgbClr val="FFFFFF"/>
                </a:solidFill>
              </a:rPr>
              <a:t>Examine socket for alveolar fracture, reposition fractured segment </a:t>
            </a:r>
          </a:p>
          <a:p>
            <a:pPr marL="0" lvl="0" indent="0">
              <a:buNone/>
            </a:pPr>
            <a:r>
              <a:rPr lang="en-CA" sz="1200" dirty="0">
                <a:solidFill>
                  <a:srgbClr val="FFFFFF"/>
                </a:solidFill>
              </a:rPr>
              <a:t>6</a:t>
            </a:r>
            <a:r>
              <a:rPr lang="en-CA" sz="1200" dirty="0" smtClean="0">
                <a:solidFill>
                  <a:srgbClr val="FFFFFF"/>
                </a:solidFill>
              </a:rPr>
              <a:t>) </a:t>
            </a:r>
            <a:r>
              <a:rPr lang="en-CA" sz="1200" dirty="0">
                <a:solidFill>
                  <a:srgbClr val="FFFFFF"/>
                </a:solidFill>
              </a:rPr>
              <a:t>Replant tooth with </a:t>
            </a:r>
            <a:r>
              <a:rPr lang="en-CA" sz="1200" b="1" dirty="0">
                <a:solidFill>
                  <a:srgbClr val="FFFFFF"/>
                </a:solidFill>
              </a:rPr>
              <a:t>slight</a:t>
            </a:r>
            <a:r>
              <a:rPr lang="en-CA" sz="1200" dirty="0">
                <a:solidFill>
                  <a:srgbClr val="FFFFFF"/>
                </a:solidFill>
              </a:rPr>
              <a:t> digital pressure </a:t>
            </a:r>
          </a:p>
          <a:p>
            <a:pPr marL="0" lvl="0" indent="0">
              <a:buNone/>
            </a:pPr>
            <a:r>
              <a:rPr lang="en-CA" sz="1200" dirty="0">
                <a:solidFill>
                  <a:srgbClr val="FFFFFF"/>
                </a:solidFill>
              </a:rPr>
              <a:t>7</a:t>
            </a:r>
            <a:r>
              <a:rPr lang="en-CA" sz="1200" dirty="0" smtClean="0">
                <a:solidFill>
                  <a:srgbClr val="FFFFFF"/>
                </a:solidFill>
              </a:rPr>
              <a:t>) </a:t>
            </a:r>
            <a:r>
              <a:rPr lang="en-CA" sz="1200" dirty="0">
                <a:solidFill>
                  <a:srgbClr val="FFFFFF"/>
                </a:solidFill>
              </a:rPr>
              <a:t>Suture gingival lacerations</a:t>
            </a:r>
          </a:p>
          <a:p>
            <a:pPr marL="0" indent="0">
              <a:buNone/>
            </a:pPr>
            <a:r>
              <a:rPr lang="en-CA" sz="1200" dirty="0">
                <a:solidFill>
                  <a:srgbClr val="FFFFFF"/>
                </a:solidFill>
              </a:rPr>
              <a:t>8</a:t>
            </a:r>
            <a:r>
              <a:rPr lang="en-CA" sz="1200" dirty="0" smtClean="0">
                <a:solidFill>
                  <a:srgbClr val="FFFFFF"/>
                </a:solidFill>
              </a:rPr>
              <a:t>) </a:t>
            </a:r>
            <a:r>
              <a:rPr lang="en-CA" sz="1200" dirty="0">
                <a:solidFill>
                  <a:srgbClr val="FFFFFF"/>
                </a:solidFill>
              </a:rPr>
              <a:t>Verify normal position of tooth clinically + radiographically </a:t>
            </a:r>
          </a:p>
          <a:p>
            <a:pPr marL="0" indent="0">
              <a:buNone/>
            </a:pPr>
            <a:r>
              <a:rPr lang="en-CA" sz="1200" dirty="0">
                <a:solidFill>
                  <a:srgbClr val="FFFFFF"/>
                </a:solidFill>
              </a:rPr>
              <a:t>9</a:t>
            </a:r>
            <a:r>
              <a:rPr lang="en-CA" sz="1200" dirty="0" smtClean="0">
                <a:solidFill>
                  <a:srgbClr val="FFFFFF"/>
                </a:solidFill>
              </a:rPr>
              <a:t>) </a:t>
            </a:r>
            <a:r>
              <a:rPr lang="en-CA" sz="1200" dirty="0">
                <a:solidFill>
                  <a:srgbClr val="FFFFFF"/>
                </a:solidFill>
              </a:rPr>
              <a:t>Flexible splint for 2 weeks </a:t>
            </a:r>
          </a:p>
          <a:p>
            <a:pPr marL="0" indent="0">
              <a:buNone/>
            </a:pPr>
            <a:r>
              <a:rPr lang="en-CA" sz="1200" dirty="0" smtClean="0">
                <a:solidFill>
                  <a:srgbClr val="FFFFFF"/>
                </a:solidFill>
              </a:rPr>
              <a:t>10</a:t>
            </a:r>
            <a:r>
              <a:rPr lang="en-CA" sz="1200" dirty="0" smtClean="0">
                <a:solidFill>
                  <a:srgbClr val="FFFFFF"/>
                </a:solidFill>
              </a:rPr>
              <a:t>) </a:t>
            </a:r>
            <a:r>
              <a:rPr lang="en-CA" sz="1200" dirty="0">
                <a:solidFill>
                  <a:srgbClr val="FFFFFF"/>
                </a:solidFill>
              </a:rPr>
              <a:t>Systemic antibiotics 7 days (tetracycline first choice, Pen V for children under 12) </a:t>
            </a:r>
          </a:p>
          <a:p>
            <a:pPr marL="0" lvl="0" indent="0">
              <a:buNone/>
            </a:pPr>
            <a:r>
              <a:rPr lang="en-CA" sz="1200" dirty="0" smtClean="0">
                <a:solidFill>
                  <a:srgbClr val="FFFFFF"/>
                </a:solidFill>
              </a:rPr>
              <a:t>11) </a:t>
            </a:r>
            <a:r>
              <a:rPr lang="en-CA" sz="1200" dirty="0">
                <a:solidFill>
                  <a:srgbClr val="FFFFFF"/>
                </a:solidFill>
              </a:rPr>
              <a:t>If tooth was in contact with soil and tetanus status uncertain </a:t>
            </a:r>
            <a:r>
              <a:rPr lang="en-CA" sz="1200" dirty="0">
                <a:solidFill>
                  <a:srgbClr val="FFFFFF"/>
                </a:solidFill>
                <a:sym typeface="Wingdings"/>
              </a:rPr>
              <a:t> refer to GP for tetanus booster </a:t>
            </a:r>
          </a:p>
          <a:p>
            <a:pPr marL="0" indent="0">
              <a:buNone/>
            </a:pPr>
            <a:r>
              <a:rPr lang="en-CA" sz="1200" dirty="0" smtClean="0">
                <a:solidFill>
                  <a:srgbClr val="FFFFFF"/>
                </a:solidFill>
              </a:rPr>
              <a:t>12) </a:t>
            </a:r>
            <a:r>
              <a:rPr lang="en-CA" sz="1200" dirty="0">
                <a:solidFill>
                  <a:srgbClr val="FFFFFF"/>
                </a:solidFill>
                <a:sym typeface="Wingdings"/>
              </a:rPr>
              <a:t>Avoid RCT initially, if revascularisation fails and tooth becomes necrotic, perform RCT  </a:t>
            </a:r>
            <a:r>
              <a:rPr lang="en-CA" sz="1200" dirty="0" smtClean="0">
                <a:solidFill>
                  <a:srgbClr val="FFFFFF"/>
                </a:solidFill>
                <a:sym typeface="Wingdings"/>
              </a:rPr>
              <a:t> </a:t>
            </a:r>
            <a:endParaRPr lang="en-CA" sz="1200" dirty="0">
              <a:solidFill>
                <a:srgbClr val="FFFFFF"/>
              </a:solidFill>
              <a:sym typeface="Wingdings"/>
            </a:endParaRPr>
          </a:p>
          <a:p>
            <a:pPr marL="0" lvl="0" indent="0">
              <a:buNone/>
            </a:pPr>
            <a:r>
              <a:rPr lang="en-CA" sz="1200" dirty="0" smtClean="0">
                <a:solidFill>
                  <a:srgbClr val="FFFFFF"/>
                </a:solidFill>
              </a:rPr>
              <a:t>13) </a:t>
            </a:r>
            <a:r>
              <a:rPr lang="en-CA" sz="1200" dirty="0">
                <a:solidFill>
                  <a:srgbClr val="FFFFFF"/>
                </a:solidFill>
                <a:sym typeface="Wingdings"/>
              </a:rPr>
              <a:t>Review: 2 weeks, 4 weeks, 3 months, 6 months, 1 year, yearly thereafter (basically forever) </a:t>
            </a:r>
            <a:endParaRPr lang="en-CA" sz="1200" dirty="0">
              <a:solidFill>
                <a:srgbClr val="FFFFFF"/>
              </a:solidFill>
            </a:endParaRPr>
          </a:p>
          <a:p>
            <a:pPr marL="0" indent="0">
              <a:buNone/>
            </a:pPr>
            <a:endParaRPr lang="en-CA" sz="1200" dirty="0">
              <a:solidFill>
                <a:srgbClr val="FFFFFF"/>
              </a:solidFill>
            </a:endParaRPr>
          </a:p>
          <a:p>
            <a:pPr marL="0" lvl="0" indent="0">
              <a:buNone/>
            </a:pPr>
            <a:r>
              <a:rPr lang="en-CA" sz="1200" dirty="0">
                <a:solidFill>
                  <a:srgbClr val="FFFFFF"/>
                </a:solidFill>
                <a:sym typeface="Wingdings"/>
              </a:rPr>
              <a:t>Patient Instructions:</a:t>
            </a:r>
          </a:p>
          <a:p>
            <a:pPr marL="0" lvl="0" indent="0">
              <a:buNone/>
            </a:pPr>
            <a:r>
              <a:rPr lang="en-CA" sz="1200" dirty="0">
                <a:solidFill>
                  <a:srgbClr val="FFFFFF"/>
                </a:solidFill>
                <a:sym typeface="Wingdings"/>
              </a:rPr>
              <a:t>- Avoid contact sports </a:t>
            </a:r>
          </a:p>
          <a:p>
            <a:pPr marL="0" lvl="0" indent="0">
              <a:buNone/>
            </a:pPr>
            <a:r>
              <a:rPr lang="en-CA" sz="1200" dirty="0">
                <a:solidFill>
                  <a:srgbClr val="FFFFFF"/>
                </a:solidFill>
                <a:sym typeface="Wingdings"/>
              </a:rPr>
              <a:t>- Soft foods for up to 2 weeks </a:t>
            </a:r>
          </a:p>
          <a:p>
            <a:pPr marL="0" lvl="0" indent="0">
              <a:buNone/>
            </a:pPr>
            <a:r>
              <a:rPr lang="en-CA" sz="1200" dirty="0">
                <a:solidFill>
                  <a:srgbClr val="FFFFFF"/>
                </a:solidFill>
                <a:sym typeface="Wingdings"/>
              </a:rPr>
              <a:t>- Brush teeth with soft toothbrush after each meal </a:t>
            </a:r>
          </a:p>
          <a:p>
            <a:pPr marL="0" lvl="0" indent="0">
              <a:buNone/>
            </a:pPr>
            <a:r>
              <a:rPr lang="en-CA" sz="1200" dirty="0">
                <a:solidFill>
                  <a:srgbClr val="FFFFFF"/>
                </a:solidFill>
                <a:sym typeface="Wingdings"/>
              </a:rPr>
              <a:t>- Use 0.1% </a:t>
            </a:r>
            <a:r>
              <a:rPr lang="en-CA" sz="1200" dirty="0" err="1">
                <a:solidFill>
                  <a:srgbClr val="FFFFFF"/>
                </a:solidFill>
                <a:sym typeface="Wingdings"/>
              </a:rPr>
              <a:t>CHx</a:t>
            </a:r>
            <a:r>
              <a:rPr lang="en-CA" sz="1200" dirty="0">
                <a:solidFill>
                  <a:srgbClr val="FFFFFF"/>
                </a:solidFill>
                <a:sym typeface="Wingdings"/>
              </a:rPr>
              <a:t> </a:t>
            </a:r>
            <a:r>
              <a:rPr lang="en-CA" sz="1200" dirty="0" err="1">
                <a:solidFill>
                  <a:srgbClr val="FFFFFF"/>
                </a:solidFill>
                <a:sym typeface="Wingdings"/>
              </a:rPr>
              <a:t>mouthrinse</a:t>
            </a:r>
            <a:r>
              <a:rPr lang="en-CA" sz="1200" dirty="0">
                <a:solidFill>
                  <a:srgbClr val="FFFFFF"/>
                </a:solidFill>
                <a:sym typeface="Wingdings"/>
              </a:rPr>
              <a:t> </a:t>
            </a:r>
            <a:r>
              <a:rPr lang="en-CA" sz="1200" dirty="0" err="1">
                <a:solidFill>
                  <a:srgbClr val="FFFFFF"/>
                </a:solidFill>
                <a:sym typeface="Wingdings"/>
              </a:rPr>
              <a:t>bds</a:t>
            </a:r>
            <a:r>
              <a:rPr lang="en-CA" sz="1200" dirty="0">
                <a:solidFill>
                  <a:srgbClr val="FFFFFF"/>
                </a:solidFill>
                <a:sym typeface="Wingdings"/>
              </a:rPr>
              <a:t> for 1 week </a:t>
            </a:r>
          </a:p>
          <a:p>
            <a:pPr marL="0" lvl="0" indent="0">
              <a:spcBef>
                <a:spcPts val="0"/>
              </a:spcBef>
              <a:buNone/>
            </a:pPr>
            <a:endParaRPr lang="en-CA" sz="1200" dirty="0" smtClean="0">
              <a:solidFill>
                <a:srgbClr val="FFFFFF"/>
              </a:solidFill>
            </a:endParaRPr>
          </a:p>
          <a:p>
            <a:pPr marL="457200" lvl="1" indent="0">
              <a:buNone/>
            </a:pPr>
            <a:endParaRPr lang="en-CA" sz="1200" dirty="0" smtClean="0">
              <a:solidFill>
                <a:srgbClr val="FFFFFF"/>
              </a:solidFill>
              <a:sym typeface="Wingdings"/>
            </a:endParaRPr>
          </a:p>
          <a:p>
            <a:pPr marL="0" lvl="0" indent="0">
              <a:spcBef>
                <a:spcPts val="0"/>
              </a:spcBef>
              <a:buNone/>
            </a:pPr>
            <a:endParaRPr lang="en-CA" sz="800" dirty="0" smtClean="0">
              <a:solidFill>
                <a:srgbClr val="FFFFFF"/>
              </a:solidFill>
            </a:endParaRPr>
          </a:p>
          <a:p>
            <a:pPr lvl="0">
              <a:spcBef>
                <a:spcPts val="0"/>
              </a:spcBef>
              <a:buFontTx/>
              <a:buChar char="-"/>
            </a:pPr>
            <a:endParaRPr lang="en-CA" sz="1200" dirty="0" smtClean="0">
              <a:solidFill>
                <a:srgbClr val="FFFFFF"/>
              </a:solidFill>
            </a:endParaRPr>
          </a:p>
        </p:txBody>
      </p:sp>
    </p:spTree>
    <p:extLst>
      <p:ext uri="{BB962C8B-B14F-4D97-AF65-F5344CB8AC3E}">
        <p14:creationId xmlns:p14="http://schemas.microsoft.com/office/powerpoint/2010/main" val="41016392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229591"/>
            <a:ext cx="8520600" cy="572700"/>
          </a:xfrm>
          <a:prstGeom prst="rect">
            <a:avLst/>
          </a:prstGeom>
        </p:spPr>
        <p:txBody>
          <a:bodyPr lIns="91425" tIns="91425" rIns="91425" bIns="91425" anchor="t" anchorCtr="0">
            <a:noAutofit/>
          </a:bodyPr>
          <a:lstStyle/>
          <a:p>
            <a:pPr lvl="0">
              <a:spcBef>
                <a:spcPts val="0"/>
              </a:spcBef>
              <a:buNone/>
            </a:pPr>
            <a:r>
              <a:rPr lang="en-GB" dirty="0" smtClean="0">
                <a:solidFill>
                  <a:srgbClr val="FFFFFF"/>
                </a:solidFill>
              </a:rPr>
              <a:t>Avulsions (Open Apex)  </a:t>
            </a:r>
            <a:endParaRPr lang="en-GB" dirty="0">
              <a:solidFill>
                <a:srgbClr val="FFFFFF"/>
              </a:solidFill>
            </a:endParaRPr>
          </a:p>
        </p:txBody>
      </p:sp>
      <p:sp>
        <p:nvSpPr>
          <p:cNvPr id="170" name="Shape 170"/>
          <p:cNvSpPr txBox="1">
            <a:spLocks noGrp="1"/>
          </p:cNvSpPr>
          <p:nvPr>
            <p:ph type="body" idx="1"/>
          </p:nvPr>
        </p:nvSpPr>
        <p:spPr>
          <a:xfrm>
            <a:off x="311700" y="888813"/>
            <a:ext cx="8520600" cy="3416400"/>
          </a:xfrm>
          <a:prstGeom prst="rect">
            <a:avLst/>
          </a:prstGeom>
        </p:spPr>
        <p:txBody>
          <a:bodyPr lIns="91425" tIns="91425" rIns="91425" bIns="91425" anchor="t" anchorCtr="0">
            <a:noAutofit/>
          </a:bodyPr>
          <a:lstStyle/>
          <a:p>
            <a:pPr marL="0" lvl="0" indent="0">
              <a:spcBef>
                <a:spcPts val="0"/>
              </a:spcBef>
              <a:buNone/>
            </a:pPr>
            <a:r>
              <a:rPr lang="en-CA" sz="2000" u="sng" dirty="0" smtClean="0">
                <a:solidFill>
                  <a:srgbClr val="FFFFFF"/>
                </a:solidFill>
              </a:rPr>
              <a:t>E/O Dry time more than 60 </a:t>
            </a:r>
            <a:r>
              <a:rPr lang="en-CA" sz="2000" u="sng" dirty="0" err="1" smtClean="0">
                <a:solidFill>
                  <a:srgbClr val="FFFFFF"/>
                </a:solidFill>
              </a:rPr>
              <a:t>mins</a:t>
            </a:r>
            <a:r>
              <a:rPr lang="en-CA" sz="2000" u="sng" dirty="0" smtClean="0">
                <a:solidFill>
                  <a:srgbClr val="FFFFFF"/>
                </a:solidFill>
              </a:rPr>
              <a:t> </a:t>
            </a:r>
          </a:p>
          <a:p>
            <a:pPr marL="0" lvl="0" indent="0">
              <a:spcBef>
                <a:spcPts val="0"/>
              </a:spcBef>
              <a:buNone/>
            </a:pPr>
            <a:endParaRPr lang="en-CA" sz="1200" dirty="0" smtClean="0">
              <a:solidFill>
                <a:srgbClr val="FFFFFF"/>
              </a:solidFill>
            </a:endParaRPr>
          </a:p>
          <a:p>
            <a:pPr marL="0" lvl="0" indent="0">
              <a:buNone/>
            </a:pPr>
            <a:r>
              <a:rPr lang="en-CA" sz="1200" dirty="0">
                <a:solidFill>
                  <a:srgbClr val="FFFFFF"/>
                </a:solidFill>
              </a:rPr>
              <a:t>Treatment </a:t>
            </a:r>
          </a:p>
          <a:p>
            <a:pPr marL="0" lvl="0" indent="0">
              <a:buNone/>
            </a:pPr>
            <a:r>
              <a:rPr lang="en-CA" sz="1200" dirty="0">
                <a:solidFill>
                  <a:srgbClr val="FFFFFF"/>
                </a:solidFill>
              </a:rPr>
              <a:t>1) Remove attached non-viable soft tissue carefully with gauze (can soak in 2% </a:t>
            </a:r>
            <a:r>
              <a:rPr lang="en-CA" sz="1200" dirty="0" err="1">
                <a:solidFill>
                  <a:srgbClr val="FFFFFF"/>
                </a:solidFill>
              </a:rPr>
              <a:t>NaF</a:t>
            </a:r>
            <a:r>
              <a:rPr lang="en-CA" sz="1200" dirty="0">
                <a:solidFill>
                  <a:srgbClr val="FFFFFF"/>
                </a:solidFill>
              </a:rPr>
              <a:t> for 20mins)</a:t>
            </a:r>
          </a:p>
          <a:p>
            <a:pPr marL="0" lvl="0" indent="0">
              <a:buNone/>
            </a:pPr>
            <a:r>
              <a:rPr lang="en-CA" sz="1200" dirty="0">
                <a:solidFill>
                  <a:srgbClr val="FFFFFF"/>
                </a:solidFill>
              </a:rPr>
              <a:t>2) RCT can be done before replantation or 7-10 days after replantation </a:t>
            </a:r>
          </a:p>
          <a:p>
            <a:pPr marL="0" lvl="0" indent="0">
              <a:buNone/>
            </a:pPr>
            <a:r>
              <a:rPr lang="en-CA" sz="1200" dirty="0">
                <a:solidFill>
                  <a:srgbClr val="FFFFFF"/>
                </a:solidFill>
              </a:rPr>
              <a:t>3) Give LA </a:t>
            </a:r>
          </a:p>
          <a:p>
            <a:pPr marL="0" lvl="0" indent="0">
              <a:buNone/>
            </a:pPr>
            <a:r>
              <a:rPr lang="en-CA" sz="1200" dirty="0">
                <a:solidFill>
                  <a:srgbClr val="FFFFFF"/>
                </a:solidFill>
              </a:rPr>
              <a:t>4) Irrigate socket with saline </a:t>
            </a:r>
          </a:p>
          <a:p>
            <a:pPr marL="0" lvl="0" indent="0">
              <a:buNone/>
            </a:pPr>
            <a:r>
              <a:rPr lang="en-CA" sz="1200" dirty="0">
                <a:solidFill>
                  <a:srgbClr val="FFFFFF"/>
                </a:solidFill>
              </a:rPr>
              <a:t>5) Examine socket for alveolar fracture, reposition fractured segment </a:t>
            </a:r>
          </a:p>
          <a:p>
            <a:pPr marL="0" lvl="0" indent="0">
              <a:buNone/>
            </a:pPr>
            <a:r>
              <a:rPr lang="en-CA" sz="1200" dirty="0">
                <a:solidFill>
                  <a:srgbClr val="FFFFFF"/>
                </a:solidFill>
              </a:rPr>
              <a:t>6) Replant tooth with </a:t>
            </a:r>
            <a:r>
              <a:rPr lang="en-CA" sz="1200" b="1" dirty="0">
                <a:solidFill>
                  <a:srgbClr val="FFFFFF"/>
                </a:solidFill>
              </a:rPr>
              <a:t>slight</a:t>
            </a:r>
            <a:r>
              <a:rPr lang="en-CA" sz="1200" dirty="0">
                <a:solidFill>
                  <a:srgbClr val="FFFFFF"/>
                </a:solidFill>
              </a:rPr>
              <a:t> digital pressure </a:t>
            </a:r>
          </a:p>
          <a:p>
            <a:pPr marL="0" lvl="0" indent="0">
              <a:buNone/>
            </a:pPr>
            <a:r>
              <a:rPr lang="en-CA" sz="1200" dirty="0">
                <a:solidFill>
                  <a:srgbClr val="FFFFFF"/>
                </a:solidFill>
              </a:rPr>
              <a:t>7) Suture gingival lacerations </a:t>
            </a:r>
          </a:p>
          <a:p>
            <a:pPr marL="0" indent="0">
              <a:buNone/>
            </a:pPr>
            <a:r>
              <a:rPr lang="en-CA" sz="1200" dirty="0">
                <a:solidFill>
                  <a:srgbClr val="FFFFFF"/>
                </a:solidFill>
              </a:rPr>
              <a:t>8) Verify normal position of tooth clinically + radiographically </a:t>
            </a:r>
          </a:p>
          <a:p>
            <a:pPr marL="0" indent="0">
              <a:buNone/>
            </a:pPr>
            <a:r>
              <a:rPr lang="en-CA" sz="1200" dirty="0">
                <a:solidFill>
                  <a:srgbClr val="FFFFFF"/>
                </a:solidFill>
              </a:rPr>
              <a:t>9) Flexible splint for </a:t>
            </a:r>
            <a:r>
              <a:rPr lang="en-CA" sz="1200" b="1" dirty="0">
                <a:solidFill>
                  <a:srgbClr val="FFFFFF"/>
                </a:solidFill>
              </a:rPr>
              <a:t>4 weeks </a:t>
            </a:r>
          </a:p>
          <a:p>
            <a:pPr marL="0" indent="0">
              <a:buNone/>
            </a:pPr>
            <a:r>
              <a:rPr lang="en-CA" sz="1200" dirty="0">
                <a:solidFill>
                  <a:srgbClr val="FFFFFF"/>
                </a:solidFill>
              </a:rPr>
              <a:t>10) Systemic antibiotics 7 days (tetracycline first choice, Pen V for children under 12) </a:t>
            </a:r>
          </a:p>
          <a:p>
            <a:pPr marL="0" lvl="0" indent="0">
              <a:buNone/>
            </a:pPr>
            <a:r>
              <a:rPr lang="en-CA" sz="1200" dirty="0">
                <a:solidFill>
                  <a:srgbClr val="FFFFFF"/>
                </a:solidFill>
              </a:rPr>
              <a:t>11) If tooth was in contact with soil and tetanus status uncertain </a:t>
            </a:r>
            <a:r>
              <a:rPr lang="en-CA" sz="1200" dirty="0">
                <a:solidFill>
                  <a:srgbClr val="FFFFFF"/>
                </a:solidFill>
                <a:sym typeface="Wingdings"/>
              </a:rPr>
              <a:t> refer to GP for tetanus booster </a:t>
            </a:r>
          </a:p>
          <a:p>
            <a:pPr marL="0" lvl="0" indent="0">
              <a:buNone/>
            </a:pPr>
            <a:r>
              <a:rPr lang="en-CA" sz="1200" dirty="0">
                <a:solidFill>
                  <a:srgbClr val="FFFFFF"/>
                </a:solidFill>
              </a:rPr>
              <a:t>12) </a:t>
            </a:r>
            <a:r>
              <a:rPr lang="en-CA" sz="1200" dirty="0">
                <a:solidFill>
                  <a:srgbClr val="FFFFFF"/>
                </a:solidFill>
                <a:sym typeface="Wingdings"/>
              </a:rPr>
              <a:t>RCT 7-10 days (or before </a:t>
            </a:r>
            <a:r>
              <a:rPr lang="en-CA" sz="1200" dirty="0" smtClean="0">
                <a:solidFill>
                  <a:srgbClr val="FFFFFF"/>
                </a:solidFill>
                <a:sym typeface="Wingdings"/>
              </a:rPr>
              <a:t>replantation) </a:t>
            </a:r>
            <a:r>
              <a:rPr lang="en-CA" sz="1200" dirty="0">
                <a:solidFill>
                  <a:srgbClr val="FFFFFF"/>
                </a:solidFill>
                <a:sym typeface="Wingdings"/>
              </a:rPr>
              <a:t> use long term intra canal medicament (</a:t>
            </a:r>
            <a:r>
              <a:rPr lang="en-CA" sz="1200" dirty="0" err="1">
                <a:solidFill>
                  <a:srgbClr val="FFFFFF"/>
                </a:solidFill>
                <a:sym typeface="Wingdings"/>
              </a:rPr>
              <a:t>CaOH</a:t>
            </a:r>
            <a:r>
              <a:rPr lang="en-CA" sz="1200" dirty="0">
                <a:solidFill>
                  <a:srgbClr val="FFFFFF"/>
                </a:solidFill>
                <a:sym typeface="Wingdings"/>
              </a:rPr>
              <a:t> – 1 month, </a:t>
            </a:r>
            <a:r>
              <a:rPr lang="en-CA" sz="1200" dirty="0" err="1">
                <a:solidFill>
                  <a:srgbClr val="FFFFFF"/>
                </a:solidFill>
                <a:sym typeface="Wingdings"/>
              </a:rPr>
              <a:t>Odontopaste</a:t>
            </a:r>
            <a:r>
              <a:rPr lang="en-CA" sz="1200" dirty="0">
                <a:solidFill>
                  <a:srgbClr val="FFFFFF"/>
                </a:solidFill>
                <a:sym typeface="Wingdings"/>
              </a:rPr>
              <a:t> 2 weeks) </a:t>
            </a:r>
          </a:p>
          <a:p>
            <a:pPr marL="0" lvl="0" indent="0">
              <a:buNone/>
            </a:pPr>
            <a:r>
              <a:rPr lang="en-CA" sz="1200" dirty="0">
                <a:solidFill>
                  <a:srgbClr val="FFFFFF"/>
                </a:solidFill>
              </a:rPr>
              <a:t>13) </a:t>
            </a:r>
            <a:r>
              <a:rPr lang="en-CA" sz="1200" dirty="0">
                <a:solidFill>
                  <a:srgbClr val="FFFFFF"/>
                </a:solidFill>
                <a:sym typeface="Wingdings"/>
              </a:rPr>
              <a:t>Review: 4 weeks, 3 months, 6 months, 1 year, yearly thereafter (basically forever) </a:t>
            </a:r>
            <a:endParaRPr lang="en-CA" sz="1200" dirty="0">
              <a:solidFill>
                <a:srgbClr val="FFFFFF"/>
              </a:solidFill>
            </a:endParaRPr>
          </a:p>
          <a:p>
            <a:pPr marL="0" lvl="0" indent="0">
              <a:buNone/>
            </a:pPr>
            <a:r>
              <a:rPr lang="en-CA" sz="1200" dirty="0" smtClean="0">
                <a:solidFill>
                  <a:srgbClr val="FFFFFF"/>
                </a:solidFill>
                <a:sym typeface="Wingdings"/>
              </a:rPr>
              <a:t> </a:t>
            </a:r>
          </a:p>
          <a:p>
            <a:pPr marL="0" lvl="0" indent="0">
              <a:buNone/>
            </a:pPr>
            <a:r>
              <a:rPr lang="en-CA" sz="1200" dirty="0" smtClean="0">
                <a:solidFill>
                  <a:srgbClr val="FFFFFF"/>
                </a:solidFill>
                <a:sym typeface="Wingdings"/>
              </a:rPr>
              <a:t>Patient </a:t>
            </a:r>
            <a:r>
              <a:rPr lang="en-CA" sz="1200" dirty="0">
                <a:solidFill>
                  <a:srgbClr val="FFFFFF"/>
                </a:solidFill>
                <a:sym typeface="Wingdings"/>
              </a:rPr>
              <a:t>Instructions:</a:t>
            </a:r>
          </a:p>
          <a:p>
            <a:pPr marL="0" lvl="0" indent="0">
              <a:buNone/>
            </a:pPr>
            <a:r>
              <a:rPr lang="en-CA" sz="1200" dirty="0">
                <a:solidFill>
                  <a:srgbClr val="FFFFFF"/>
                </a:solidFill>
                <a:sym typeface="Wingdings"/>
              </a:rPr>
              <a:t>- Avoid contact sports </a:t>
            </a:r>
          </a:p>
          <a:p>
            <a:pPr marL="0" lvl="0" indent="0">
              <a:buNone/>
            </a:pPr>
            <a:r>
              <a:rPr lang="en-CA" sz="1200" dirty="0">
                <a:solidFill>
                  <a:srgbClr val="FFFFFF"/>
                </a:solidFill>
                <a:sym typeface="Wingdings"/>
              </a:rPr>
              <a:t>- Soft foods for up to 2 weeks </a:t>
            </a:r>
          </a:p>
          <a:p>
            <a:pPr marL="0" lvl="0" indent="0">
              <a:buNone/>
            </a:pPr>
            <a:r>
              <a:rPr lang="en-CA" sz="1200" dirty="0">
                <a:solidFill>
                  <a:srgbClr val="FFFFFF"/>
                </a:solidFill>
                <a:sym typeface="Wingdings"/>
              </a:rPr>
              <a:t>- Brush teeth with soft toothbrush after each meal </a:t>
            </a:r>
          </a:p>
          <a:p>
            <a:pPr marL="0" lvl="0" indent="0">
              <a:buNone/>
            </a:pPr>
            <a:r>
              <a:rPr lang="en-CA" sz="1200" dirty="0">
                <a:solidFill>
                  <a:srgbClr val="FFFFFF"/>
                </a:solidFill>
                <a:sym typeface="Wingdings"/>
              </a:rPr>
              <a:t>- Use 0.1% </a:t>
            </a:r>
            <a:r>
              <a:rPr lang="en-CA" sz="1200" dirty="0" err="1">
                <a:solidFill>
                  <a:srgbClr val="FFFFFF"/>
                </a:solidFill>
                <a:sym typeface="Wingdings"/>
              </a:rPr>
              <a:t>CHx</a:t>
            </a:r>
            <a:r>
              <a:rPr lang="en-CA" sz="1200" dirty="0">
                <a:solidFill>
                  <a:srgbClr val="FFFFFF"/>
                </a:solidFill>
                <a:sym typeface="Wingdings"/>
              </a:rPr>
              <a:t> </a:t>
            </a:r>
            <a:r>
              <a:rPr lang="en-CA" sz="1200" dirty="0" err="1">
                <a:solidFill>
                  <a:srgbClr val="FFFFFF"/>
                </a:solidFill>
                <a:sym typeface="Wingdings"/>
              </a:rPr>
              <a:t>mouthrinse</a:t>
            </a:r>
            <a:r>
              <a:rPr lang="en-CA" sz="1200" dirty="0">
                <a:solidFill>
                  <a:srgbClr val="FFFFFF"/>
                </a:solidFill>
                <a:sym typeface="Wingdings"/>
              </a:rPr>
              <a:t> </a:t>
            </a:r>
            <a:r>
              <a:rPr lang="en-CA" sz="1200" dirty="0" err="1">
                <a:solidFill>
                  <a:srgbClr val="FFFFFF"/>
                </a:solidFill>
                <a:sym typeface="Wingdings"/>
              </a:rPr>
              <a:t>bds</a:t>
            </a:r>
            <a:r>
              <a:rPr lang="en-CA" sz="1200" dirty="0">
                <a:solidFill>
                  <a:srgbClr val="FFFFFF"/>
                </a:solidFill>
                <a:sym typeface="Wingdings"/>
              </a:rPr>
              <a:t> for 1 week </a:t>
            </a:r>
          </a:p>
          <a:p>
            <a:pPr marL="0" lvl="0" indent="0">
              <a:spcBef>
                <a:spcPts val="0"/>
              </a:spcBef>
              <a:buNone/>
            </a:pPr>
            <a:endParaRPr lang="en-CA" sz="1200" dirty="0" smtClean="0">
              <a:solidFill>
                <a:srgbClr val="FFFFFF"/>
              </a:solidFill>
            </a:endParaRPr>
          </a:p>
          <a:p>
            <a:pPr marL="457200" lvl="1" indent="0">
              <a:buNone/>
            </a:pPr>
            <a:endParaRPr lang="en-CA" sz="1200" dirty="0" smtClean="0">
              <a:solidFill>
                <a:srgbClr val="FFFFFF"/>
              </a:solidFill>
              <a:sym typeface="Wingdings"/>
            </a:endParaRPr>
          </a:p>
          <a:p>
            <a:pPr marL="0" lvl="0" indent="0">
              <a:spcBef>
                <a:spcPts val="0"/>
              </a:spcBef>
              <a:buNone/>
            </a:pPr>
            <a:endParaRPr lang="en-CA" sz="800" dirty="0" smtClean="0">
              <a:solidFill>
                <a:srgbClr val="FFFFFF"/>
              </a:solidFill>
            </a:endParaRPr>
          </a:p>
          <a:p>
            <a:pPr lvl="0">
              <a:spcBef>
                <a:spcPts val="0"/>
              </a:spcBef>
              <a:buFontTx/>
              <a:buChar char="-"/>
            </a:pPr>
            <a:endParaRPr lang="en-CA" sz="1200" dirty="0" smtClean="0">
              <a:solidFill>
                <a:srgbClr val="FFFFFF"/>
              </a:solidFill>
            </a:endParaRPr>
          </a:p>
        </p:txBody>
      </p:sp>
      <p:sp>
        <p:nvSpPr>
          <p:cNvPr id="4" name="TextBox 3"/>
          <p:cNvSpPr txBox="1"/>
          <p:nvPr/>
        </p:nvSpPr>
        <p:spPr>
          <a:xfrm>
            <a:off x="5867400" y="2095500"/>
            <a:ext cx="2952200" cy="830997"/>
          </a:xfrm>
          <a:prstGeom prst="rect">
            <a:avLst/>
          </a:prstGeom>
          <a:noFill/>
          <a:ln>
            <a:solidFill>
              <a:schemeClr val="bg1"/>
            </a:solidFill>
          </a:ln>
        </p:spPr>
        <p:txBody>
          <a:bodyPr wrap="square" rtlCol="0">
            <a:spAutoFit/>
          </a:bodyPr>
          <a:lstStyle/>
          <a:p>
            <a:r>
              <a:rPr lang="en-US" sz="1200" dirty="0" smtClean="0">
                <a:solidFill>
                  <a:srgbClr val="FFFFFF"/>
                </a:solidFill>
              </a:rPr>
              <a:t>No attempt made at revascularization made here because of poor long term prognosis, efforts made at delaying the inevitable </a:t>
            </a:r>
            <a:endParaRPr lang="en-US" sz="1200" dirty="0">
              <a:solidFill>
                <a:srgbClr val="FFFFFF"/>
              </a:solidFill>
            </a:endParaRPr>
          </a:p>
        </p:txBody>
      </p:sp>
    </p:spTree>
    <p:extLst>
      <p:ext uri="{BB962C8B-B14F-4D97-AF65-F5344CB8AC3E}">
        <p14:creationId xmlns:p14="http://schemas.microsoft.com/office/powerpoint/2010/main" val="193609064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dirty="0">
                <a:solidFill>
                  <a:srgbClr val="FFFFFF"/>
                </a:solidFill>
              </a:rPr>
              <a:t>Uncomplicated fractures</a:t>
            </a:r>
          </a:p>
        </p:txBody>
      </p:sp>
      <p:sp>
        <p:nvSpPr>
          <p:cNvPr id="116" name="Shape 116"/>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endParaRPr lang="en-GB" dirty="0" smtClean="0">
              <a:solidFill>
                <a:srgbClr val="FFFFFF"/>
              </a:solidFill>
            </a:endParaRPr>
          </a:p>
          <a:p>
            <a:pPr lvl="0">
              <a:spcBef>
                <a:spcPts val="0"/>
              </a:spcBef>
              <a:buNone/>
            </a:pPr>
            <a:r>
              <a:rPr lang="en-GB" dirty="0" smtClean="0">
                <a:solidFill>
                  <a:srgbClr val="FFFFFF"/>
                </a:solidFill>
              </a:rPr>
              <a:t>Enamel </a:t>
            </a:r>
            <a:r>
              <a:rPr lang="en-GB" dirty="0">
                <a:solidFill>
                  <a:srgbClr val="FFFFFF"/>
                </a:solidFill>
              </a:rPr>
              <a:t>and dentine fractures</a:t>
            </a:r>
          </a:p>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DIAGNOSIS</a:t>
            </a:r>
            <a:endParaRPr lang="en-GB" sz="1200" dirty="0">
              <a:solidFill>
                <a:srgbClr val="FFFFFF"/>
              </a:solidFill>
            </a:endParaRPr>
          </a:p>
          <a:p>
            <a:pPr marL="457200" lvl="0" indent="-304800" rtl="0">
              <a:spcBef>
                <a:spcPts val="0"/>
              </a:spcBef>
              <a:buSzPct val="100000"/>
              <a:buChar char="-"/>
            </a:pPr>
            <a:r>
              <a:rPr lang="en-GB" sz="1200" dirty="0">
                <a:solidFill>
                  <a:srgbClr val="FFFFFF"/>
                </a:solidFill>
              </a:rPr>
              <a:t>Check for tooth fragment</a:t>
            </a:r>
          </a:p>
          <a:p>
            <a:pPr marL="457200" lvl="0" indent="-304800">
              <a:spcBef>
                <a:spcPts val="0"/>
              </a:spcBef>
              <a:buSzPct val="100000"/>
              <a:buChar char="-"/>
            </a:pPr>
            <a:r>
              <a:rPr lang="en-GB" sz="1200" dirty="0" smtClean="0">
                <a:solidFill>
                  <a:srgbClr val="FFFFFF"/>
                </a:solidFill>
              </a:rPr>
              <a:t>Nil TTP, </a:t>
            </a:r>
            <a:r>
              <a:rPr lang="en-GB" sz="1200" dirty="0">
                <a:solidFill>
                  <a:srgbClr val="FFFFFF"/>
                </a:solidFill>
              </a:rPr>
              <a:t>normal mobility</a:t>
            </a:r>
          </a:p>
          <a:p>
            <a:pPr marL="457200" lvl="0" indent="-304800">
              <a:spcBef>
                <a:spcPts val="0"/>
              </a:spcBef>
              <a:buSzPct val="100000"/>
              <a:buChar char="-"/>
            </a:pPr>
            <a:r>
              <a:rPr lang="en-GB" sz="1200" dirty="0" smtClean="0">
                <a:solidFill>
                  <a:srgbClr val="FFFFFF"/>
                </a:solidFill>
              </a:rPr>
              <a:t>Pulp testing usually positive </a:t>
            </a:r>
            <a:endParaRPr lang="en-GB" sz="1200" dirty="0">
              <a:solidFill>
                <a:srgbClr val="FFFFFF"/>
              </a:solidFill>
            </a:endParaRPr>
          </a:p>
          <a:p>
            <a:pPr marL="457200" lvl="0" indent="-304800">
              <a:spcBef>
                <a:spcPts val="0"/>
              </a:spcBef>
              <a:buSzPct val="100000"/>
              <a:buChar char="-"/>
            </a:pPr>
            <a:r>
              <a:rPr lang="en-GB" sz="1200" dirty="0">
                <a:solidFill>
                  <a:srgbClr val="FFFFFF"/>
                </a:solidFill>
              </a:rPr>
              <a:t>Radiographically normal, can visualise fracture </a:t>
            </a:r>
            <a:r>
              <a:rPr lang="en-GB" sz="1200" dirty="0" smtClean="0">
                <a:solidFill>
                  <a:srgbClr val="FFFFFF"/>
                </a:solidFill>
              </a:rPr>
              <a:t>usually (look out for presence of root fracture or associated luxation injury)</a:t>
            </a:r>
            <a:endParaRPr lang="en-GB" sz="1200" dirty="0">
              <a:solidFill>
                <a:srgbClr val="FFFFFF"/>
              </a:solidFill>
            </a:endParaRPr>
          </a:p>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TREATMENT </a:t>
            </a:r>
            <a:endParaRPr lang="en-GB" sz="1200" dirty="0">
              <a:solidFill>
                <a:srgbClr val="FFFFFF"/>
              </a:solidFill>
            </a:endParaRPr>
          </a:p>
          <a:p>
            <a:pPr marL="457200" lvl="0" indent="-304800" rtl="0">
              <a:spcBef>
                <a:spcPts val="0"/>
              </a:spcBef>
              <a:buSzPct val="100000"/>
              <a:buAutoNum type="arabicPeriod"/>
            </a:pPr>
            <a:r>
              <a:rPr lang="en-GB" sz="1200" dirty="0">
                <a:solidFill>
                  <a:srgbClr val="FFFFFF"/>
                </a:solidFill>
              </a:rPr>
              <a:t>Smoothening, </a:t>
            </a:r>
            <a:r>
              <a:rPr lang="en-GB" sz="1200" dirty="0" err="1">
                <a:solidFill>
                  <a:srgbClr val="FFFFFF"/>
                </a:solidFill>
              </a:rPr>
              <a:t>rebond</a:t>
            </a:r>
            <a:r>
              <a:rPr lang="en-GB" sz="1200" dirty="0">
                <a:solidFill>
                  <a:srgbClr val="FFFFFF"/>
                </a:solidFill>
              </a:rPr>
              <a:t> tooth fragment, restoration</a:t>
            </a:r>
          </a:p>
          <a:p>
            <a:pPr marL="457200" lvl="0" indent="-304800" rtl="0">
              <a:spcBef>
                <a:spcPts val="0"/>
              </a:spcBef>
              <a:buSzPct val="100000"/>
              <a:buAutoNum type="arabicPeriod"/>
            </a:pPr>
            <a:r>
              <a:rPr lang="en-GB" sz="1200" dirty="0">
                <a:solidFill>
                  <a:srgbClr val="FFFFFF"/>
                </a:solidFill>
              </a:rPr>
              <a:t>Radiograph of lip/cheeks to check for missing fragments</a:t>
            </a:r>
          </a:p>
          <a:p>
            <a:pPr marL="457200" lvl="0" indent="-304800">
              <a:spcBef>
                <a:spcPts val="0"/>
              </a:spcBef>
              <a:buSzPct val="100000"/>
              <a:buAutoNum type="arabicPeriod"/>
            </a:pPr>
            <a:r>
              <a:rPr lang="en-GB" sz="1200" dirty="0">
                <a:solidFill>
                  <a:srgbClr val="FFFFFF"/>
                </a:solidFill>
              </a:rPr>
              <a:t>Follow-up</a:t>
            </a:r>
            <a:r>
              <a:rPr lang="en-GB" sz="1200" dirty="0" smtClean="0">
                <a:solidFill>
                  <a:srgbClr val="FFFFFF"/>
                </a:solidFill>
              </a:rPr>
              <a:t>:  6-8 weeks, 1 year </a:t>
            </a:r>
            <a:endParaRPr sz="1200" dirty="0">
              <a:solidFill>
                <a:srgbClr val="FFFFFF"/>
              </a:solidFill>
            </a:endParaRPr>
          </a:p>
          <a:p>
            <a:pPr lvl="0">
              <a:spcBef>
                <a:spcPts val="0"/>
              </a:spcBef>
              <a:buNone/>
            </a:pPr>
            <a:endParaRPr dirty="0">
              <a:solidFill>
                <a:srgbClr val="FFFFFF"/>
              </a:solidFill>
            </a:endParaRPr>
          </a:p>
        </p:txBody>
      </p:sp>
      <p:pic>
        <p:nvPicPr>
          <p:cNvPr id="2" name="Picture 1" descr="Uncomplicated fractur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829" y="1296829"/>
            <a:ext cx="2296885" cy="152293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dirty="0">
                <a:solidFill>
                  <a:srgbClr val="FFFFFF"/>
                </a:solidFill>
              </a:rPr>
              <a:t>Complicated fractures </a:t>
            </a:r>
          </a:p>
        </p:txBody>
      </p:sp>
      <p:sp>
        <p:nvSpPr>
          <p:cNvPr id="128" name="Shape 128"/>
          <p:cNvSpPr txBox="1">
            <a:spLocks noGrp="1"/>
          </p:cNvSpPr>
          <p:nvPr>
            <p:ph type="body" idx="1"/>
          </p:nvPr>
        </p:nvSpPr>
        <p:spPr>
          <a:prstGeom prst="rect">
            <a:avLst/>
          </a:prstGeom>
        </p:spPr>
        <p:txBody>
          <a:bodyPr lIns="91425" tIns="91425" rIns="91425" bIns="91425" anchor="t" anchorCtr="0">
            <a:noAutofit/>
          </a:bodyPr>
          <a:lstStyle/>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DIAGNOSIS</a:t>
            </a:r>
            <a:endParaRPr lang="en-GB" sz="1200" dirty="0">
              <a:solidFill>
                <a:srgbClr val="FFFFFF"/>
              </a:solidFill>
            </a:endParaRPr>
          </a:p>
          <a:p>
            <a:pPr marL="457200" lvl="0" indent="-304800">
              <a:spcBef>
                <a:spcPts val="0"/>
              </a:spcBef>
              <a:buSzPct val="100000"/>
              <a:buChar char="-"/>
            </a:pPr>
            <a:r>
              <a:rPr lang="en-GB" sz="1200" dirty="0">
                <a:solidFill>
                  <a:srgbClr val="FFFFFF"/>
                </a:solidFill>
              </a:rPr>
              <a:t>Check for tooth fragment</a:t>
            </a:r>
          </a:p>
          <a:p>
            <a:pPr marL="457200" lvl="0" indent="-304800">
              <a:spcBef>
                <a:spcPts val="0"/>
              </a:spcBef>
              <a:buSzPct val="100000"/>
              <a:buChar char="-"/>
            </a:pPr>
            <a:r>
              <a:rPr lang="en-GB" sz="1200" dirty="0" smtClean="0">
                <a:solidFill>
                  <a:srgbClr val="FFFFFF"/>
                </a:solidFill>
              </a:rPr>
              <a:t>Nil TTP, </a:t>
            </a:r>
            <a:r>
              <a:rPr lang="en-GB" sz="1200" dirty="0">
                <a:solidFill>
                  <a:srgbClr val="FFFFFF"/>
                </a:solidFill>
              </a:rPr>
              <a:t>normal mobility</a:t>
            </a:r>
          </a:p>
          <a:p>
            <a:pPr marL="457200" lvl="0" indent="-304800">
              <a:spcBef>
                <a:spcPts val="0"/>
              </a:spcBef>
              <a:buSzPct val="100000"/>
              <a:buChar char="-"/>
            </a:pPr>
            <a:r>
              <a:rPr lang="en-GB" sz="1200" dirty="0">
                <a:solidFill>
                  <a:srgbClr val="FFFFFF"/>
                </a:solidFill>
              </a:rPr>
              <a:t>Pulp testing - usually +</a:t>
            </a:r>
            <a:r>
              <a:rPr lang="en-GB" sz="1200" dirty="0" err="1">
                <a:solidFill>
                  <a:srgbClr val="FFFFFF"/>
                </a:solidFill>
              </a:rPr>
              <a:t>ve</a:t>
            </a:r>
            <a:r>
              <a:rPr lang="en-GB" sz="1200" dirty="0">
                <a:solidFill>
                  <a:srgbClr val="FFFFFF"/>
                </a:solidFill>
              </a:rPr>
              <a:t>, if -</a:t>
            </a:r>
            <a:r>
              <a:rPr lang="en-GB" sz="1200" dirty="0" err="1">
                <a:solidFill>
                  <a:srgbClr val="FFFFFF"/>
                </a:solidFill>
              </a:rPr>
              <a:t>ve</a:t>
            </a:r>
            <a:r>
              <a:rPr lang="en-GB" sz="1200" dirty="0">
                <a:solidFill>
                  <a:srgbClr val="FFFFFF"/>
                </a:solidFill>
              </a:rPr>
              <a:t> usually poor sign (increased risk of necrosis)</a:t>
            </a:r>
          </a:p>
          <a:p>
            <a:pPr marL="457200" lvl="0" indent="-304800">
              <a:spcBef>
                <a:spcPts val="0"/>
              </a:spcBef>
              <a:buSzPct val="100000"/>
              <a:buChar char="-"/>
            </a:pPr>
            <a:r>
              <a:rPr lang="en-GB" sz="1200" dirty="0">
                <a:solidFill>
                  <a:srgbClr val="FFFFFF"/>
                </a:solidFill>
              </a:rPr>
              <a:t>Radiographically check for signs of displacement or root </a:t>
            </a:r>
            <a:r>
              <a:rPr lang="en-GB" sz="1200" dirty="0" smtClean="0">
                <a:solidFill>
                  <a:srgbClr val="FFFFFF"/>
                </a:solidFill>
              </a:rPr>
              <a:t>fracture</a:t>
            </a:r>
          </a:p>
          <a:p>
            <a:pPr marL="457200" lvl="0" indent="-304800">
              <a:spcBef>
                <a:spcPts val="0"/>
              </a:spcBef>
              <a:buSzPct val="100000"/>
              <a:buChar char="-"/>
            </a:pPr>
            <a:r>
              <a:rPr lang="en-GB" sz="1200" dirty="0" smtClean="0">
                <a:solidFill>
                  <a:srgbClr val="FFFFFF"/>
                </a:solidFill>
              </a:rPr>
              <a:t>Lip radiograph for signs of tooth fragments/foreign bodies </a:t>
            </a:r>
            <a:endParaRPr lang="en-GB" sz="1200" dirty="0">
              <a:solidFill>
                <a:srgbClr val="FFFFFF"/>
              </a:solidFill>
            </a:endParaRPr>
          </a:p>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TREATMENT </a:t>
            </a:r>
            <a:endParaRPr lang="en-GB" sz="1200" dirty="0">
              <a:solidFill>
                <a:srgbClr val="FFFFFF"/>
              </a:solidFill>
            </a:endParaRPr>
          </a:p>
          <a:p>
            <a:pPr marL="457200" lvl="0" indent="-304800">
              <a:spcBef>
                <a:spcPts val="0"/>
              </a:spcBef>
              <a:buSzPct val="100000"/>
              <a:buAutoNum type="arabicPeriod"/>
            </a:pPr>
            <a:r>
              <a:rPr lang="en-GB" sz="1200" dirty="0">
                <a:solidFill>
                  <a:srgbClr val="FFFFFF"/>
                </a:solidFill>
              </a:rPr>
              <a:t>If possible, preserve vital pulp (both open and closed apices)</a:t>
            </a:r>
          </a:p>
          <a:p>
            <a:pPr marL="457200" lvl="0" indent="-304800">
              <a:spcBef>
                <a:spcPts val="0"/>
              </a:spcBef>
              <a:buSzPct val="100000"/>
              <a:buAutoNum type="arabicPeriod"/>
            </a:pPr>
            <a:r>
              <a:rPr lang="en-GB" sz="1200" dirty="0">
                <a:solidFill>
                  <a:srgbClr val="FFFFFF"/>
                </a:solidFill>
              </a:rPr>
              <a:t>Direct pulp capping - clean and disinfect, place place </a:t>
            </a:r>
            <a:r>
              <a:rPr lang="en-GB" sz="1200" dirty="0" err="1">
                <a:solidFill>
                  <a:srgbClr val="FFFFFF"/>
                </a:solidFill>
              </a:rPr>
              <a:t>Ca</a:t>
            </a:r>
            <a:r>
              <a:rPr lang="en-GB" sz="1200" dirty="0">
                <a:solidFill>
                  <a:srgbClr val="FFFFFF"/>
                </a:solidFill>
              </a:rPr>
              <a:t>(OH)2 or MTA, restore </a:t>
            </a:r>
            <a:r>
              <a:rPr lang="en-GB" sz="1200" dirty="0" err="1">
                <a:solidFill>
                  <a:srgbClr val="FFFFFF"/>
                </a:solidFill>
              </a:rPr>
              <a:t>coronally</a:t>
            </a:r>
            <a:r>
              <a:rPr lang="en-GB" sz="1200" dirty="0">
                <a:solidFill>
                  <a:srgbClr val="FFFFFF"/>
                </a:solidFill>
              </a:rPr>
              <a:t> (must have good seal)</a:t>
            </a:r>
          </a:p>
          <a:p>
            <a:pPr marL="457200" lvl="0" indent="-304800">
              <a:spcBef>
                <a:spcPts val="0"/>
              </a:spcBef>
              <a:buSzPct val="100000"/>
              <a:buAutoNum type="arabicPeriod"/>
            </a:pPr>
            <a:r>
              <a:rPr lang="en-GB" sz="1200" dirty="0">
                <a:solidFill>
                  <a:srgbClr val="FFFFFF"/>
                </a:solidFill>
              </a:rPr>
              <a:t>Partial pulpotomy - remove 2mm of pulp tissue, apply saline cotton pellet until HA, place </a:t>
            </a:r>
            <a:r>
              <a:rPr lang="en-GB" sz="1200" dirty="0" err="1">
                <a:solidFill>
                  <a:srgbClr val="FFFFFF"/>
                </a:solidFill>
              </a:rPr>
              <a:t>Ca</a:t>
            </a:r>
            <a:r>
              <a:rPr lang="en-GB" sz="1200" dirty="0">
                <a:solidFill>
                  <a:srgbClr val="FFFFFF"/>
                </a:solidFill>
              </a:rPr>
              <a:t>(OH)2 or MTA, restore </a:t>
            </a:r>
            <a:r>
              <a:rPr lang="en-GB" sz="1200" dirty="0" err="1">
                <a:solidFill>
                  <a:srgbClr val="FFFFFF"/>
                </a:solidFill>
              </a:rPr>
              <a:t>coronally</a:t>
            </a:r>
            <a:r>
              <a:rPr lang="en-GB" sz="1200" dirty="0">
                <a:solidFill>
                  <a:srgbClr val="FFFFFF"/>
                </a:solidFill>
              </a:rPr>
              <a:t> (must have good seal)</a:t>
            </a:r>
          </a:p>
          <a:p>
            <a:pPr marL="457200" lvl="0" indent="-304800">
              <a:spcBef>
                <a:spcPts val="0"/>
              </a:spcBef>
              <a:buSzPct val="100000"/>
              <a:buAutoNum type="arabicPeriod"/>
            </a:pPr>
            <a:r>
              <a:rPr lang="en-GB" sz="1200" dirty="0">
                <a:solidFill>
                  <a:srgbClr val="FFFFFF"/>
                </a:solidFill>
              </a:rPr>
              <a:t>Root canal treatment (closed apex with associated luxation and displacement)</a:t>
            </a:r>
          </a:p>
          <a:p>
            <a:pPr marL="457200" lvl="0" indent="-304800">
              <a:spcBef>
                <a:spcPts val="0"/>
              </a:spcBef>
              <a:buSzPct val="100000"/>
              <a:buAutoNum type="arabicPeriod"/>
            </a:pPr>
            <a:r>
              <a:rPr lang="en-GB" sz="1200" dirty="0">
                <a:solidFill>
                  <a:srgbClr val="FFFFFF"/>
                </a:solidFill>
              </a:rPr>
              <a:t>Radiograph of lip/cheeks to check for missing fragments</a:t>
            </a:r>
          </a:p>
          <a:p>
            <a:pPr marL="457200" lvl="0" indent="-304800">
              <a:spcBef>
                <a:spcPts val="0"/>
              </a:spcBef>
              <a:buSzPct val="100000"/>
              <a:buAutoNum type="arabicPeriod"/>
            </a:pPr>
            <a:r>
              <a:rPr lang="en-GB" sz="1200" dirty="0">
                <a:solidFill>
                  <a:srgbClr val="FFFFFF"/>
                </a:solidFill>
              </a:rPr>
              <a:t>Follow-up: 6-</a:t>
            </a:r>
            <a:r>
              <a:rPr lang="en-GB" sz="1200" dirty="0" smtClean="0">
                <a:solidFill>
                  <a:srgbClr val="FFFFFF"/>
                </a:solidFill>
              </a:rPr>
              <a:t>8</a:t>
            </a:r>
            <a:r>
              <a:rPr lang="en-GB" sz="1200" dirty="0">
                <a:solidFill>
                  <a:srgbClr val="FFFFFF"/>
                </a:solidFill>
              </a:rPr>
              <a:t> </a:t>
            </a:r>
            <a:r>
              <a:rPr lang="en-GB" sz="1200" dirty="0" smtClean="0">
                <a:solidFill>
                  <a:srgbClr val="FFFFFF"/>
                </a:solidFill>
              </a:rPr>
              <a:t>weeks </a:t>
            </a:r>
            <a:r>
              <a:rPr lang="en-GB" sz="1200" dirty="0">
                <a:solidFill>
                  <a:srgbClr val="FFFFFF"/>
                </a:solidFill>
              </a:rPr>
              <a:t>1 year</a:t>
            </a:r>
          </a:p>
        </p:txBody>
      </p:sp>
      <p:pic>
        <p:nvPicPr>
          <p:cNvPr id="2" name="Picture 1" descr="Complicated fractur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4595" y="1273427"/>
            <a:ext cx="2218854" cy="133591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dirty="0">
                <a:solidFill>
                  <a:srgbClr val="FFFFFF"/>
                </a:solidFill>
              </a:rPr>
              <a:t>Subgingival fractures </a:t>
            </a:r>
          </a:p>
        </p:txBody>
      </p:sp>
      <p:sp>
        <p:nvSpPr>
          <p:cNvPr id="140" name="Shape 140"/>
          <p:cNvSpPr txBox="1">
            <a:spLocks noGrp="1"/>
          </p:cNvSpPr>
          <p:nvPr>
            <p:ph type="body" idx="1"/>
          </p:nvPr>
        </p:nvSpPr>
        <p:spPr>
          <a:prstGeom prst="rect">
            <a:avLst/>
          </a:prstGeom>
        </p:spPr>
        <p:txBody>
          <a:bodyPr lIns="91425" tIns="91425" rIns="91425" bIns="91425" anchor="t" anchorCtr="0">
            <a:noAutofit/>
          </a:bodyPr>
          <a:lstStyle/>
          <a:p>
            <a:pPr lvl="0">
              <a:spcBef>
                <a:spcPts val="0"/>
              </a:spcBef>
              <a:spcAft>
                <a:spcPts val="0"/>
              </a:spcAft>
              <a:buClr>
                <a:schemeClr val="dk1"/>
              </a:buClr>
              <a:buSzPct val="100000"/>
              <a:buFont typeface="Arial"/>
              <a:buNone/>
            </a:pPr>
            <a:endParaRPr lang="en-GB" sz="1100" dirty="0" smtClean="0">
              <a:solidFill>
                <a:srgbClr val="FFFFFF"/>
              </a:solidFill>
            </a:endParaRPr>
          </a:p>
          <a:p>
            <a:pPr lvl="0">
              <a:spcBef>
                <a:spcPts val="0"/>
              </a:spcBef>
              <a:spcAft>
                <a:spcPts val="0"/>
              </a:spcAft>
              <a:buClr>
                <a:schemeClr val="dk1"/>
              </a:buClr>
              <a:buSzPct val="100000"/>
              <a:buFont typeface="Arial"/>
              <a:buNone/>
            </a:pPr>
            <a:r>
              <a:rPr lang="en-GB" sz="1100" dirty="0" smtClean="0">
                <a:solidFill>
                  <a:srgbClr val="FFFFFF"/>
                </a:solidFill>
              </a:rPr>
              <a:t>DIAGNOSIS</a:t>
            </a:r>
            <a:endParaRPr lang="en-GB" sz="1100" dirty="0">
              <a:solidFill>
                <a:srgbClr val="FFFFFF"/>
              </a:solidFill>
            </a:endParaRPr>
          </a:p>
          <a:p>
            <a:pPr marL="457200" lvl="0" indent="-298450">
              <a:spcBef>
                <a:spcPts val="0"/>
              </a:spcBef>
              <a:buSzPct val="100000"/>
              <a:buChar char="-"/>
            </a:pPr>
            <a:r>
              <a:rPr lang="en-GB" sz="1100" dirty="0">
                <a:solidFill>
                  <a:srgbClr val="FFFFFF"/>
                </a:solidFill>
              </a:rPr>
              <a:t>Crown fracture extending </a:t>
            </a:r>
            <a:r>
              <a:rPr lang="en-GB" sz="1100" dirty="0" err="1">
                <a:solidFill>
                  <a:srgbClr val="FFFFFF"/>
                </a:solidFill>
              </a:rPr>
              <a:t>subgingivally</a:t>
            </a:r>
            <a:r>
              <a:rPr lang="en-GB" sz="1100" dirty="0">
                <a:solidFill>
                  <a:srgbClr val="FFFFFF"/>
                </a:solidFill>
              </a:rPr>
              <a:t>, may/may not involve pulp. Tooth is split into 2+ fragments, one of which is mobile</a:t>
            </a:r>
          </a:p>
          <a:p>
            <a:pPr marL="457200" lvl="0" indent="-298450">
              <a:spcBef>
                <a:spcPts val="0"/>
              </a:spcBef>
              <a:buSzPct val="100000"/>
              <a:buChar char="-"/>
            </a:pPr>
            <a:r>
              <a:rPr lang="en-GB" sz="1100" dirty="0">
                <a:solidFill>
                  <a:srgbClr val="FFFFFF"/>
                </a:solidFill>
              </a:rPr>
              <a:t>Tenderness to percussion, at least one coronal fragment mobile, may have increased pain due to mobility</a:t>
            </a:r>
          </a:p>
          <a:p>
            <a:pPr marL="457200" lvl="0" indent="-298450">
              <a:spcBef>
                <a:spcPts val="0"/>
              </a:spcBef>
              <a:buSzPct val="100000"/>
              <a:buChar char="-"/>
            </a:pPr>
            <a:r>
              <a:rPr lang="en-GB" sz="1100" dirty="0">
                <a:solidFill>
                  <a:srgbClr val="FFFFFF"/>
                </a:solidFill>
              </a:rPr>
              <a:t>Pulp testing - usually +</a:t>
            </a:r>
            <a:r>
              <a:rPr lang="en-GB" sz="1100" dirty="0" err="1">
                <a:solidFill>
                  <a:srgbClr val="FFFFFF"/>
                </a:solidFill>
              </a:rPr>
              <a:t>ve</a:t>
            </a:r>
            <a:r>
              <a:rPr lang="en-GB" sz="1100" dirty="0">
                <a:solidFill>
                  <a:srgbClr val="FFFFFF"/>
                </a:solidFill>
              </a:rPr>
              <a:t> for apical fragment</a:t>
            </a:r>
          </a:p>
          <a:p>
            <a:pPr marL="457200" lvl="0" indent="-298450">
              <a:spcBef>
                <a:spcPts val="0"/>
              </a:spcBef>
              <a:buSzPct val="100000"/>
              <a:buChar char="-"/>
            </a:pPr>
            <a:r>
              <a:rPr lang="en-GB" sz="1100" dirty="0">
                <a:solidFill>
                  <a:srgbClr val="FFFFFF"/>
                </a:solidFill>
              </a:rPr>
              <a:t>Radiographically apical sign of fracture usually not visible</a:t>
            </a:r>
          </a:p>
          <a:p>
            <a:pPr lvl="0">
              <a:spcBef>
                <a:spcPts val="0"/>
              </a:spcBef>
              <a:spcAft>
                <a:spcPts val="0"/>
              </a:spcAft>
              <a:buClr>
                <a:schemeClr val="dk1"/>
              </a:buClr>
              <a:buSzPct val="100000"/>
              <a:buFont typeface="Arial"/>
              <a:buNone/>
            </a:pPr>
            <a:endParaRPr lang="en-GB" sz="1100" dirty="0" smtClean="0">
              <a:solidFill>
                <a:srgbClr val="FFFFFF"/>
              </a:solidFill>
            </a:endParaRPr>
          </a:p>
          <a:p>
            <a:pPr lvl="0">
              <a:spcBef>
                <a:spcPts val="0"/>
              </a:spcBef>
              <a:spcAft>
                <a:spcPts val="0"/>
              </a:spcAft>
              <a:buClr>
                <a:schemeClr val="dk1"/>
              </a:buClr>
              <a:buSzPct val="100000"/>
              <a:buFont typeface="Arial"/>
              <a:buNone/>
            </a:pPr>
            <a:r>
              <a:rPr lang="en-GB" sz="1100" dirty="0" smtClean="0">
                <a:solidFill>
                  <a:srgbClr val="FFFFFF"/>
                </a:solidFill>
              </a:rPr>
              <a:t>TREATMENT </a:t>
            </a:r>
            <a:endParaRPr lang="en-GB" sz="1100" dirty="0">
              <a:solidFill>
                <a:srgbClr val="FFFFFF"/>
              </a:solidFill>
            </a:endParaRPr>
          </a:p>
          <a:p>
            <a:pPr marL="457200" lvl="0" indent="-298450">
              <a:spcBef>
                <a:spcPts val="0"/>
              </a:spcBef>
              <a:buSzPct val="100000"/>
              <a:buAutoNum type="arabicPeriod"/>
            </a:pPr>
            <a:r>
              <a:rPr lang="en-GB" sz="1100" dirty="0">
                <a:solidFill>
                  <a:srgbClr val="FFFFFF"/>
                </a:solidFill>
              </a:rPr>
              <a:t>Fragment removal (small), restore </a:t>
            </a:r>
            <a:r>
              <a:rPr lang="en-GB" sz="1100" dirty="0" err="1">
                <a:solidFill>
                  <a:srgbClr val="FFFFFF"/>
                </a:solidFill>
              </a:rPr>
              <a:t>coronally</a:t>
            </a:r>
            <a:endParaRPr lang="en-GB" sz="1100" dirty="0">
              <a:solidFill>
                <a:srgbClr val="FFFFFF"/>
              </a:solidFill>
            </a:endParaRPr>
          </a:p>
          <a:p>
            <a:pPr marL="457200" lvl="0" indent="-298450">
              <a:spcBef>
                <a:spcPts val="0"/>
              </a:spcBef>
              <a:buSzPct val="100000"/>
              <a:buAutoNum type="arabicPeriod"/>
            </a:pPr>
            <a:r>
              <a:rPr lang="en-GB" sz="1100" dirty="0">
                <a:solidFill>
                  <a:srgbClr val="FFFFFF"/>
                </a:solidFill>
              </a:rPr>
              <a:t>Remove coronal segment, complete RCT, restore with post-core crown. Should be preceded with </a:t>
            </a:r>
            <a:r>
              <a:rPr lang="en-GB" sz="1100" dirty="0" err="1">
                <a:solidFill>
                  <a:srgbClr val="FFFFFF"/>
                </a:solidFill>
              </a:rPr>
              <a:t>gingivectomy</a:t>
            </a:r>
            <a:r>
              <a:rPr lang="en-GB" sz="1100" dirty="0">
                <a:solidFill>
                  <a:srgbClr val="FFFFFF"/>
                </a:solidFill>
              </a:rPr>
              <a:t>, </a:t>
            </a:r>
            <a:r>
              <a:rPr lang="en-GB" sz="1100" dirty="0" err="1">
                <a:solidFill>
                  <a:srgbClr val="FFFFFF"/>
                </a:solidFill>
              </a:rPr>
              <a:t>ostectomy</a:t>
            </a:r>
            <a:r>
              <a:rPr lang="en-GB" sz="1100" dirty="0">
                <a:solidFill>
                  <a:srgbClr val="FFFFFF"/>
                </a:solidFill>
              </a:rPr>
              <a:t>/</a:t>
            </a:r>
            <a:r>
              <a:rPr lang="en-GB" sz="1100" dirty="0" err="1">
                <a:solidFill>
                  <a:srgbClr val="FFFFFF"/>
                </a:solidFill>
              </a:rPr>
              <a:t>osteoplasty</a:t>
            </a:r>
            <a:r>
              <a:rPr lang="en-GB" sz="1100" dirty="0">
                <a:solidFill>
                  <a:srgbClr val="FFFFFF"/>
                </a:solidFill>
              </a:rPr>
              <a:t>. Only suitable with palatal subgingival extensions.</a:t>
            </a:r>
          </a:p>
          <a:p>
            <a:pPr marL="457200" lvl="0" indent="-298450" rtl="0">
              <a:spcBef>
                <a:spcPts val="0"/>
              </a:spcBef>
              <a:buSzPct val="100000"/>
              <a:buAutoNum type="arabicPeriod"/>
            </a:pPr>
            <a:r>
              <a:rPr lang="en-GB" sz="1100" dirty="0">
                <a:solidFill>
                  <a:srgbClr val="FFFFFF"/>
                </a:solidFill>
              </a:rPr>
              <a:t>Orthodontic extrusion, placement of crown (implies RCT)</a:t>
            </a:r>
          </a:p>
          <a:p>
            <a:pPr marL="457200" lvl="0" indent="-298450" rtl="0">
              <a:spcBef>
                <a:spcPts val="0"/>
              </a:spcBef>
              <a:buSzPct val="100000"/>
              <a:buAutoNum type="arabicPeriod"/>
            </a:pPr>
            <a:r>
              <a:rPr lang="en-GB" sz="1100" dirty="0">
                <a:solidFill>
                  <a:srgbClr val="FFFFFF"/>
                </a:solidFill>
              </a:rPr>
              <a:t>Surgical extrusion: remove mobile fragment, subsequently reposition root </a:t>
            </a:r>
            <a:r>
              <a:rPr lang="en-GB" sz="1100" dirty="0" err="1">
                <a:solidFill>
                  <a:srgbClr val="FFFFFF"/>
                </a:solidFill>
              </a:rPr>
              <a:t>coronally</a:t>
            </a:r>
            <a:r>
              <a:rPr lang="en-GB" sz="1100" dirty="0">
                <a:solidFill>
                  <a:srgbClr val="FFFFFF"/>
                </a:solidFill>
              </a:rPr>
              <a:t>, root rotation 90 to 180 degrees may offer better healing, extirpate and apply flexible splint. RCT can be commenced after 4 weeks.</a:t>
            </a:r>
          </a:p>
          <a:p>
            <a:pPr marL="457200" lvl="0" indent="-298450" rtl="0">
              <a:spcBef>
                <a:spcPts val="0"/>
              </a:spcBef>
              <a:buSzPct val="100000"/>
              <a:buAutoNum type="arabicPeriod"/>
            </a:pPr>
            <a:r>
              <a:rPr lang="en-GB" sz="1100" dirty="0" err="1">
                <a:solidFill>
                  <a:srgbClr val="FFFFFF"/>
                </a:solidFill>
              </a:rPr>
              <a:t>Decoronation</a:t>
            </a:r>
            <a:r>
              <a:rPr lang="en-GB" sz="1100" dirty="0">
                <a:solidFill>
                  <a:srgbClr val="FFFFFF"/>
                </a:solidFill>
              </a:rPr>
              <a:t>: postpones definitive restoration but preserves alveolar bone (implants)</a:t>
            </a:r>
          </a:p>
          <a:p>
            <a:pPr marL="457200" lvl="0" indent="-298450">
              <a:spcBef>
                <a:spcPts val="0"/>
              </a:spcBef>
              <a:buSzPct val="100000"/>
              <a:buAutoNum type="arabicPeriod"/>
            </a:pPr>
            <a:r>
              <a:rPr lang="en-GB" sz="1100" dirty="0">
                <a:solidFill>
                  <a:srgbClr val="FFFFFF"/>
                </a:solidFill>
              </a:rPr>
              <a:t>Extraction</a:t>
            </a:r>
          </a:p>
          <a:p>
            <a:pPr marL="457200" lvl="0" indent="-298450" rtl="0">
              <a:spcBef>
                <a:spcPts val="0"/>
              </a:spcBef>
              <a:buSzPct val="100000"/>
              <a:buAutoNum type="arabicPeriod"/>
            </a:pPr>
            <a:r>
              <a:rPr lang="en-GB" sz="1100" dirty="0">
                <a:solidFill>
                  <a:srgbClr val="FFFFFF"/>
                </a:solidFill>
              </a:rPr>
              <a:t>Follow-</a:t>
            </a:r>
            <a:r>
              <a:rPr lang="en-GB" sz="1100" dirty="0" smtClean="0">
                <a:solidFill>
                  <a:srgbClr val="FFFFFF"/>
                </a:solidFill>
              </a:rPr>
              <a:t>up: 6-8 weeks, 1 year </a:t>
            </a:r>
          </a:p>
          <a:p>
            <a:pPr marL="457200" lvl="0" indent="-298450" rtl="0">
              <a:spcBef>
                <a:spcPts val="0"/>
              </a:spcBef>
              <a:buSzPct val="100000"/>
              <a:buAutoNum type="arabicPeriod"/>
            </a:pPr>
            <a:endParaRPr lang="en-GB" sz="1100" dirty="0" smtClean="0">
              <a:solidFill>
                <a:srgbClr val="FFFFFF"/>
              </a:solidFill>
            </a:endParaRPr>
          </a:p>
          <a:p>
            <a:pPr lvl="0">
              <a:spcBef>
                <a:spcPts val="0"/>
              </a:spcBef>
              <a:buClr>
                <a:schemeClr val="dk1"/>
              </a:buClr>
              <a:buSzPct val="61111"/>
              <a:buFont typeface="Arial"/>
              <a:buNone/>
            </a:pPr>
            <a:endParaRPr dirty="0">
              <a:solidFill>
                <a:srgbClr val="FFFFFF"/>
              </a:solidFill>
            </a:endParaRPr>
          </a:p>
          <a:p>
            <a:pPr lvl="0">
              <a:spcBef>
                <a:spcPts val="0"/>
              </a:spcBef>
              <a:buNone/>
            </a:pPr>
            <a:endParaRPr dirty="0">
              <a:solidFill>
                <a:srgbClr val="FFFFFF"/>
              </a:solidFill>
            </a:endParaRPr>
          </a:p>
        </p:txBody>
      </p:sp>
      <p:pic>
        <p:nvPicPr>
          <p:cNvPr id="2" name="Picture 1" descr="Subgingival fractur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367" y="3451680"/>
            <a:ext cx="1771348" cy="120256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rtl="0">
              <a:spcBef>
                <a:spcPts val="0"/>
              </a:spcBef>
              <a:buNone/>
            </a:pPr>
            <a:r>
              <a:rPr lang="en-GB" sz="3600" dirty="0">
                <a:solidFill>
                  <a:srgbClr val="FFFFFF"/>
                </a:solidFill>
              </a:rPr>
              <a:t>Horizontal </a:t>
            </a:r>
            <a:r>
              <a:rPr lang="en-GB" sz="3600" dirty="0" smtClean="0">
                <a:solidFill>
                  <a:srgbClr val="FFFFFF"/>
                </a:solidFill>
              </a:rPr>
              <a:t>root fracture</a:t>
            </a:r>
            <a:endParaRPr lang="en-GB" sz="3600" dirty="0">
              <a:solidFill>
                <a:srgbClr val="FFFFFF"/>
              </a:solidFill>
            </a:endParaRPr>
          </a:p>
        </p:txBody>
      </p:sp>
      <p:sp>
        <p:nvSpPr>
          <p:cNvPr id="152" name="Shape 152"/>
          <p:cNvSpPr txBox="1">
            <a:spLocks noGrp="1"/>
          </p:cNvSpPr>
          <p:nvPr>
            <p:ph type="body" idx="1"/>
          </p:nvPr>
        </p:nvSpPr>
        <p:spPr>
          <a:xfrm>
            <a:off x="248200" y="771475"/>
            <a:ext cx="8520600" cy="4273200"/>
          </a:xfrm>
          <a:prstGeom prst="rect">
            <a:avLst/>
          </a:prstGeom>
        </p:spPr>
        <p:txBody>
          <a:bodyPr lIns="91425" tIns="91425" rIns="91425" bIns="91425" anchor="t" anchorCtr="0">
            <a:noAutofit/>
          </a:bodyPr>
          <a:lstStyle/>
          <a:p>
            <a:pPr lvl="0" rtl="0">
              <a:spcBef>
                <a:spcPts val="0"/>
              </a:spcBef>
              <a:spcAft>
                <a:spcPts val="0"/>
              </a:spcAft>
              <a:buNone/>
            </a:pPr>
            <a:endParaRPr lang="en-GB" sz="1400" dirty="0" smtClean="0">
              <a:solidFill>
                <a:srgbClr val="FFFFFF"/>
              </a:solidFill>
            </a:endParaRPr>
          </a:p>
          <a:p>
            <a:pPr lvl="0" rtl="0">
              <a:spcBef>
                <a:spcPts val="0"/>
              </a:spcBef>
              <a:spcAft>
                <a:spcPts val="0"/>
              </a:spcAft>
              <a:buNone/>
            </a:pPr>
            <a:r>
              <a:rPr lang="en-GB" sz="1200" dirty="0" smtClean="0">
                <a:solidFill>
                  <a:srgbClr val="FFFFFF"/>
                </a:solidFill>
              </a:rPr>
              <a:t>DIAGNOSIS</a:t>
            </a:r>
            <a:endParaRPr lang="en-GB" sz="1200" dirty="0">
              <a:solidFill>
                <a:srgbClr val="FFFFFF"/>
              </a:solidFill>
            </a:endParaRPr>
          </a:p>
          <a:p>
            <a:pPr marL="457200" lvl="0" indent="-317500" rtl="0">
              <a:spcBef>
                <a:spcPts val="0"/>
              </a:spcBef>
              <a:spcAft>
                <a:spcPts val="0"/>
              </a:spcAft>
              <a:buSzPct val="100000"/>
              <a:buChar char="-"/>
            </a:pPr>
            <a:r>
              <a:rPr lang="en-GB" sz="1200" dirty="0">
                <a:solidFill>
                  <a:srgbClr val="FFFFFF"/>
                </a:solidFill>
              </a:rPr>
              <a:t>Horizontal root fractures can be in the apical, middle, coronal third</a:t>
            </a:r>
          </a:p>
          <a:p>
            <a:pPr marL="457200" lvl="0" indent="-317500" rtl="0">
              <a:spcBef>
                <a:spcPts val="0"/>
              </a:spcBef>
              <a:spcAft>
                <a:spcPts val="0"/>
              </a:spcAft>
              <a:buSzPct val="100000"/>
              <a:buChar char="-"/>
            </a:pPr>
            <a:r>
              <a:rPr lang="en-GB" sz="1200" dirty="0" smtClean="0">
                <a:solidFill>
                  <a:srgbClr val="FFFFFF"/>
                </a:solidFill>
              </a:rPr>
              <a:t>Coronal third has the poorest prognosis: most prone to bacterial contamination </a:t>
            </a:r>
          </a:p>
          <a:p>
            <a:pPr marL="457200" lvl="0" indent="-317500" rtl="0">
              <a:spcBef>
                <a:spcPts val="0"/>
              </a:spcBef>
              <a:spcAft>
                <a:spcPts val="0"/>
              </a:spcAft>
              <a:buSzPct val="100000"/>
              <a:buChar char="-"/>
            </a:pPr>
            <a:r>
              <a:rPr lang="en-GB" sz="1200" dirty="0" smtClean="0">
                <a:solidFill>
                  <a:srgbClr val="FFFFFF"/>
                </a:solidFill>
              </a:rPr>
              <a:t>Coronal segment may be mobile/displaced</a:t>
            </a:r>
          </a:p>
          <a:p>
            <a:pPr marL="457200" lvl="0" indent="-317500" rtl="0">
              <a:spcBef>
                <a:spcPts val="0"/>
              </a:spcBef>
              <a:spcAft>
                <a:spcPts val="0"/>
              </a:spcAft>
              <a:buSzPct val="100000"/>
              <a:buChar char="-"/>
            </a:pPr>
            <a:r>
              <a:rPr lang="en-GB" sz="1200" dirty="0" smtClean="0">
                <a:solidFill>
                  <a:srgbClr val="FFFFFF"/>
                </a:solidFill>
              </a:rPr>
              <a:t>Bleeding from sulcus may be present </a:t>
            </a:r>
          </a:p>
          <a:p>
            <a:pPr marL="457200" lvl="0" indent="-317500" rtl="0">
              <a:spcBef>
                <a:spcPts val="0"/>
              </a:spcBef>
              <a:spcAft>
                <a:spcPts val="0"/>
              </a:spcAft>
              <a:buSzPct val="100000"/>
              <a:buChar char="-"/>
            </a:pPr>
            <a:r>
              <a:rPr lang="en-GB" sz="1200" dirty="0" smtClean="0">
                <a:solidFill>
                  <a:srgbClr val="FFFFFF"/>
                </a:solidFill>
              </a:rPr>
              <a:t>Sensibility testing may be negative initially, monitor this</a:t>
            </a:r>
          </a:p>
          <a:p>
            <a:pPr marL="457200" lvl="0" indent="-317500" rtl="0">
              <a:spcBef>
                <a:spcPts val="0"/>
              </a:spcBef>
              <a:spcAft>
                <a:spcPts val="0"/>
              </a:spcAft>
              <a:buSzPct val="100000"/>
              <a:buChar char="-"/>
            </a:pPr>
            <a:r>
              <a:rPr lang="en-GB" sz="1200" dirty="0" smtClean="0">
                <a:solidFill>
                  <a:srgbClr val="FFFFFF"/>
                </a:solidFill>
              </a:rPr>
              <a:t>Transient discoloration may occur (red-</a:t>
            </a:r>
            <a:r>
              <a:rPr lang="en-GB" sz="1200" dirty="0" err="1" smtClean="0">
                <a:solidFill>
                  <a:srgbClr val="FFFFFF"/>
                </a:solidFill>
              </a:rPr>
              <a:t>gray</a:t>
            </a:r>
            <a:r>
              <a:rPr lang="en-GB" sz="1200" dirty="0" smtClean="0">
                <a:solidFill>
                  <a:srgbClr val="FFFFFF"/>
                </a:solidFill>
              </a:rPr>
              <a:t>)</a:t>
            </a:r>
          </a:p>
          <a:p>
            <a:pPr marL="457200" lvl="0" indent="-317500" rtl="0">
              <a:spcBef>
                <a:spcPts val="0"/>
              </a:spcBef>
              <a:spcAft>
                <a:spcPts val="0"/>
              </a:spcAft>
              <a:buSzPct val="100000"/>
              <a:buChar char="-"/>
            </a:pPr>
            <a:r>
              <a:rPr lang="en-GB" sz="1200" dirty="0" smtClean="0">
                <a:solidFill>
                  <a:srgbClr val="FFFFFF"/>
                </a:solidFill>
              </a:rPr>
              <a:t>Find fracture with normally angulated PA, PAs with varying vertical angles, or occlusal films</a:t>
            </a:r>
          </a:p>
          <a:p>
            <a:pPr lvl="0" rtl="0">
              <a:spcBef>
                <a:spcPts val="0"/>
              </a:spcBef>
              <a:spcAft>
                <a:spcPts val="0"/>
              </a:spcAft>
              <a:buNone/>
            </a:pPr>
            <a:endParaRPr sz="1200" dirty="0">
              <a:solidFill>
                <a:srgbClr val="FFFFFF"/>
              </a:solidFill>
            </a:endParaRPr>
          </a:p>
          <a:p>
            <a:pPr lvl="0">
              <a:spcBef>
                <a:spcPts val="0"/>
              </a:spcBef>
              <a:spcAft>
                <a:spcPts val="0"/>
              </a:spcAft>
              <a:buNone/>
            </a:pPr>
            <a:r>
              <a:rPr lang="en-GB" sz="1200" dirty="0">
                <a:solidFill>
                  <a:srgbClr val="FFFFFF"/>
                </a:solidFill>
              </a:rPr>
              <a:t>PATTERNS OF HEALING </a:t>
            </a:r>
          </a:p>
          <a:p>
            <a:pPr marL="457200" lvl="0" indent="-317500" rtl="0">
              <a:spcBef>
                <a:spcPts val="0"/>
              </a:spcBef>
              <a:buSzPct val="100000"/>
              <a:buChar char="-"/>
            </a:pPr>
            <a:r>
              <a:rPr lang="en-GB" sz="1200" dirty="0">
                <a:solidFill>
                  <a:srgbClr val="FFFFFF"/>
                </a:solidFill>
              </a:rPr>
              <a:t>Maintenance of cementum is essential: otherwise replacement resorption occurs </a:t>
            </a:r>
          </a:p>
          <a:p>
            <a:pPr marL="457200" lvl="0" indent="-317500" rtl="0">
              <a:spcBef>
                <a:spcPts val="0"/>
              </a:spcBef>
              <a:buSzPct val="100000"/>
              <a:buAutoNum type="arabicPeriod"/>
            </a:pPr>
            <a:r>
              <a:rPr lang="en-GB" sz="1200" dirty="0" smtClean="0">
                <a:solidFill>
                  <a:srgbClr val="FFFFFF"/>
                </a:solidFill>
              </a:rPr>
              <a:t>Reparative hard </a:t>
            </a:r>
            <a:r>
              <a:rPr lang="en-GB" sz="1200" dirty="0">
                <a:solidFill>
                  <a:srgbClr val="FFFFFF"/>
                </a:solidFill>
              </a:rPr>
              <a:t>tissue</a:t>
            </a:r>
          </a:p>
          <a:p>
            <a:pPr marL="457200" lvl="0" indent="-317500" rtl="0">
              <a:spcBef>
                <a:spcPts val="0"/>
              </a:spcBef>
              <a:buSzPct val="100000"/>
              <a:buAutoNum type="arabicPeriod"/>
            </a:pPr>
            <a:r>
              <a:rPr lang="en-GB" sz="1200" dirty="0">
                <a:solidFill>
                  <a:srgbClr val="FFFFFF"/>
                </a:solidFill>
              </a:rPr>
              <a:t>Interposition of fibrous CT</a:t>
            </a:r>
          </a:p>
          <a:p>
            <a:pPr marL="457200" lvl="0" indent="-317500" rtl="0">
              <a:spcBef>
                <a:spcPts val="0"/>
              </a:spcBef>
              <a:buSzPct val="100000"/>
              <a:buAutoNum type="arabicPeriod"/>
            </a:pPr>
            <a:r>
              <a:rPr lang="en-GB" sz="1200" dirty="0">
                <a:solidFill>
                  <a:srgbClr val="FFFFFF"/>
                </a:solidFill>
              </a:rPr>
              <a:t>Interposition of fibrous CT and bone </a:t>
            </a:r>
          </a:p>
          <a:p>
            <a:pPr lvl="0" rtl="0">
              <a:spcBef>
                <a:spcPts val="0"/>
              </a:spcBef>
              <a:spcAft>
                <a:spcPts val="0"/>
              </a:spcAft>
              <a:buNone/>
            </a:pPr>
            <a:endParaRPr lang="en-GB" sz="1200" dirty="0" smtClean="0">
              <a:solidFill>
                <a:srgbClr val="FFFFFF"/>
              </a:solidFill>
            </a:endParaRPr>
          </a:p>
          <a:p>
            <a:pPr lvl="0" rtl="0">
              <a:spcBef>
                <a:spcPts val="0"/>
              </a:spcBef>
              <a:spcAft>
                <a:spcPts val="0"/>
              </a:spcAft>
              <a:buNone/>
            </a:pPr>
            <a:r>
              <a:rPr lang="en-GB" sz="1200" dirty="0" smtClean="0">
                <a:solidFill>
                  <a:srgbClr val="FFFFFF"/>
                </a:solidFill>
              </a:rPr>
              <a:t>TREATMENT</a:t>
            </a:r>
            <a:endParaRPr lang="en-GB" sz="1200" dirty="0">
              <a:solidFill>
                <a:srgbClr val="FFFFFF"/>
              </a:solidFill>
            </a:endParaRPr>
          </a:p>
          <a:p>
            <a:pPr lvl="0" rtl="0">
              <a:spcBef>
                <a:spcPts val="0"/>
              </a:spcBef>
              <a:buAutoNum type="arabicParenR"/>
            </a:pPr>
            <a:r>
              <a:rPr lang="en-CA" sz="1200" dirty="0" smtClean="0">
                <a:solidFill>
                  <a:srgbClr val="FFFFFF"/>
                </a:solidFill>
              </a:rPr>
              <a:t>Reposition coronal segment if displaced</a:t>
            </a:r>
          </a:p>
          <a:p>
            <a:pPr lvl="0" rtl="0">
              <a:spcBef>
                <a:spcPts val="0"/>
              </a:spcBef>
              <a:buAutoNum type="arabicParenR"/>
            </a:pPr>
            <a:r>
              <a:rPr lang="en-CA" sz="1200" dirty="0" smtClean="0">
                <a:solidFill>
                  <a:srgbClr val="FFFFFF"/>
                </a:solidFill>
              </a:rPr>
              <a:t>Check position radiographically </a:t>
            </a:r>
          </a:p>
          <a:p>
            <a:pPr lvl="0" rtl="0">
              <a:spcBef>
                <a:spcPts val="0"/>
              </a:spcBef>
              <a:buAutoNum type="arabicParenR"/>
            </a:pPr>
            <a:r>
              <a:rPr lang="en-CA" sz="1200" dirty="0" smtClean="0">
                <a:solidFill>
                  <a:srgbClr val="FFFFFF"/>
                </a:solidFill>
              </a:rPr>
              <a:t>Flexible splint </a:t>
            </a:r>
            <a:r>
              <a:rPr lang="en-CA" sz="1200" b="1" dirty="0" smtClean="0">
                <a:solidFill>
                  <a:srgbClr val="FFFFFF"/>
                </a:solidFill>
              </a:rPr>
              <a:t>4 weeks</a:t>
            </a:r>
            <a:r>
              <a:rPr lang="en-CA" sz="1200" dirty="0" smtClean="0">
                <a:solidFill>
                  <a:srgbClr val="FFFFFF"/>
                </a:solidFill>
              </a:rPr>
              <a:t> (fracture in cervical area = splint for up to </a:t>
            </a:r>
            <a:r>
              <a:rPr lang="en-CA" sz="1200" b="1" dirty="0" smtClean="0">
                <a:solidFill>
                  <a:srgbClr val="FFFFFF"/>
                </a:solidFill>
              </a:rPr>
              <a:t>4 months</a:t>
            </a:r>
            <a:r>
              <a:rPr lang="en-CA" sz="1200" dirty="0" smtClean="0">
                <a:solidFill>
                  <a:srgbClr val="FFFFFF"/>
                </a:solidFill>
              </a:rPr>
              <a:t>)</a:t>
            </a:r>
          </a:p>
          <a:p>
            <a:pPr lvl="0" rtl="0">
              <a:spcBef>
                <a:spcPts val="0"/>
              </a:spcBef>
              <a:buAutoNum type="arabicParenR"/>
            </a:pPr>
            <a:r>
              <a:rPr lang="en-CA" sz="1200" dirty="0" smtClean="0">
                <a:solidFill>
                  <a:srgbClr val="FFFFFF"/>
                </a:solidFill>
              </a:rPr>
              <a:t>Monitor pulpal status </a:t>
            </a:r>
            <a:r>
              <a:rPr lang="en-CA" sz="1200" dirty="0" smtClean="0">
                <a:solidFill>
                  <a:srgbClr val="FFFFFF"/>
                </a:solidFill>
                <a:sym typeface="Wingdings"/>
              </a:rPr>
              <a:t> necrosis = RCT till fracture line </a:t>
            </a:r>
          </a:p>
          <a:p>
            <a:pPr lvl="0" rtl="0">
              <a:spcBef>
                <a:spcPts val="0"/>
              </a:spcBef>
              <a:buAutoNum type="arabicParenR"/>
            </a:pPr>
            <a:r>
              <a:rPr lang="en-CA" sz="1200" dirty="0" err="1" smtClean="0">
                <a:solidFill>
                  <a:srgbClr val="FFFFFF"/>
                </a:solidFill>
                <a:sym typeface="Wingdings"/>
              </a:rPr>
              <a:t>Followup</a:t>
            </a:r>
            <a:r>
              <a:rPr lang="en-CA" sz="1200" dirty="0" smtClean="0">
                <a:solidFill>
                  <a:srgbClr val="FFFFFF"/>
                </a:solidFill>
                <a:sym typeface="Wingdings"/>
              </a:rPr>
              <a:t>: 4 weeks, 6-8 weeks, (4 months), 6 months, 1 years, yearly for 5 years </a:t>
            </a:r>
            <a:endParaRPr sz="1200" dirty="0">
              <a:solidFill>
                <a:srgbClr val="FFFFFF"/>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470981" y="140225"/>
            <a:ext cx="1577219" cy="1441918"/>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7483681" y="1582143"/>
            <a:ext cx="1572381" cy="1441918"/>
          </a:xfrm>
          <a:prstGeom prst="rect">
            <a:avLst/>
          </a:prstGeom>
          <a:noFill/>
          <a:ln>
            <a:noFill/>
          </a:ln>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7500009" y="3024061"/>
            <a:ext cx="1560891" cy="1457400"/>
          </a:xfrm>
          <a:prstGeom prst="rect">
            <a:avLst/>
          </a:prstGeom>
          <a:noFill/>
          <a:ln>
            <a:noFill/>
          </a:ln>
        </p:spPr>
      </p:pic>
    </p:spTree>
    <p:extLst>
      <p:ext uri="{BB962C8B-B14F-4D97-AF65-F5344CB8AC3E}">
        <p14:creationId xmlns:p14="http://schemas.microsoft.com/office/powerpoint/2010/main" val="2875296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368063"/>
            <a:ext cx="8520600" cy="572700"/>
          </a:xfrm>
          <a:prstGeom prst="rect">
            <a:avLst/>
          </a:prstGeom>
        </p:spPr>
        <p:txBody>
          <a:bodyPr lIns="91425" tIns="91425" rIns="91425" bIns="91425" anchor="t" anchorCtr="0">
            <a:noAutofit/>
          </a:bodyPr>
          <a:lstStyle/>
          <a:p>
            <a:pPr lvl="0">
              <a:spcBef>
                <a:spcPts val="0"/>
              </a:spcBef>
              <a:buNone/>
            </a:pPr>
            <a:r>
              <a:rPr lang="en-GB" dirty="0">
                <a:solidFill>
                  <a:srgbClr val="FFFFFF"/>
                </a:solidFill>
              </a:rPr>
              <a:t>Alveolar fractures</a:t>
            </a:r>
          </a:p>
        </p:txBody>
      </p:sp>
      <p:sp>
        <p:nvSpPr>
          <p:cNvPr id="176" name="Shape 176"/>
          <p:cNvSpPr txBox="1">
            <a:spLocks noGrp="1"/>
          </p:cNvSpPr>
          <p:nvPr>
            <p:ph type="body" idx="1"/>
          </p:nvPr>
        </p:nvSpPr>
        <p:spPr>
          <a:prstGeom prst="rect">
            <a:avLst/>
          </a:prstGeom>
        </p:spPr>
        <p:txBody>
          <a:bodyPr lIns="91425" tIns="91425" rIns="91425" bIns="91425" anchor="t" anchorCtr="0">
            <a:noAutofit/>
          </a:bodyPr>
          <a:lstStyle/>
          <a:p>
            <a:pPr lvl="0">
              <a:spcBef>
                <a:spcPts val="0"/>
              </a:spcBef>
              <a:spcAft>
                <a:spcPts val="0"/>
              </a:spcAft>
              <a:buClr>
                <a:schemeClr val="dk1"/>
              </a:buClr>
              <a:buSzPct val="110000"/>
              <a:buFont typeface="Arial"/>
              <a:buNone/>
            </a:pPr>
            <a:r>
              <a:rPr lang="en-GB" sz="1400" dirty="0">
                <a:solidFill>
                  <a:srgbClr val="FFFFFF"/>
                </a:solidFill>
              </a:rPr>
              <a:t>DIAGNOSIS</a:t>
            </a:r>
          </a:p>
          <a:p>
            <a:pPr marL="457200" lvl="0" indent="-292100">
              <a:spcBef>
                <a:spcPts val="0"/>
              </a:spcBef>
              <a:buSzPct val="100000"/>
              <a:buChar char="-"/>
            </a:pPr>
            <a:r>
              <a:rPr lang="en-GB" sz="1400" dirty="0">
                <a:solidFill>
                  <a:srgbClr val="FFFFFF"/>
                </a:solidFill>
              </a:rPr>
              <a:t>Displacement of alveolar segment, occlusal change due to misaligned segment</a:t>
            </a:r>
          </a:p>
          <a:p>
            <a:pPr marL="457200" lvl="0" indent="-292100">
              <a:spcBef>
                <a:spcPts val="0"/>
              </a:spcBef>
              <a:buSzPct val="100000"/>
              <a:buChar char="-"/>
            </a:pPr>
            <a:r>
              <a:rPr lang="en-GB" sz="1400" dirty="0">
                <a:solidFill>
                  <a:srgbClr val="FFFFFF"/>
                </a:solidFill>
              </a:rPr>
              <a:t>Tender to percussion, entire segment mobile, moves as unit</a:t>
            </a:r>
          </a:p>
          <a:p>
            <a:pPr marL="457200" lvl="0" indent="-292100">
              <a:spcBef>
                <a:spcPts val="0"/>
              </a:spcBef>
              <a:buSzPct val="100000"/>
              <a:buChar char="-"/>
            </a:pPr>
            <a:r>
              <a:rPr lang="en-GB" sz="1400" dirty="0">
                <a:solidFill>
                  <a:srgbClr val="FFFFFF"/>
                </a:solidFill>
              </a:rPr>
              <a:t>Pulp testing </a:t>
            </a:r>
            <a:r>
              <a:rPr lang="en-GB" sz="1400" dirty="0" smtClean="0">
                <a:solidFill>
                  <a:srgbClr val="FFFFFF"/>
                </a:solidFill>
              </a:rPr>
              <a:t>– may be negative </a:t>
            </a:r>
          </a:p>
          <a:p>
            <a:pPr marL="457200" lvl="0" indent="-292100">
              <a:spcBef>
                <a:spcPts val="0"/>
              </a:spcBef>
              <a:buSzPct val="100000"/>
              <a:buChar char="-"/>
            </a:pPr>
            <a:r>
              <a:rPr lang="en-GB" sz="1400" dirty="0" smtClean="0">
                <a:solidFill>
                  <a:srgbClr val="FFFFFF"/>
                </a:solidFill>
              </a:rPr>
              <a:t>Occlusal change due to misalignment of fractured segment common </a:t>
            </a:r>
          </a:p>
          <a:p>
            <a:pPr marL="457200" lvl="0" indent="-292100">
              <a:spcBef>
                <a:spcPts val="0"/>
              </a:spcBef>
              <a:buSzPct val="100000"/>
              <a:buChar char="-"/>
            </a:pPr>
            <a:r>
              <a:rPr lang="en-GB" sz="1400" dirty="0" smtClean="0">
                <a:solidFill>
                  <a:srgbClr val="FFFFFF"/>
                </a:solidFill>
              </a:rPr>
              <a:t>Radiographically </a:t>
            </a:r>
            <a:r>
              <a:rPr lang="en-GB" sz="1400" dirty="0">
                <a:solidFill>
                  <a:srgbClr val="FFFFFF"/>
                </a:solidFill>
              </a:rPr>
              <a:t>check with </a:t>
            </a:r>
            <a:r>
              <a:rPr lang="en-GB" sz="1400" dirty="0" smtClean="0">
                <a:solidFill>
                  <a:srgbClr val="FFFFFF"/>
                </a:solidFill>
              </a:rPr>
              <a:t>3 angulations, occlusal </a:t>
            </a:r>
            <a:r>
              <a:rPr lang="en-GB" sz="1400" dirty="0">
                <a:solidFill>
                  <a:srgbClr val="FFFFFF"/>
                </a:solidFill>
              </a:rPr>
              <a:t>view</a:t>
            </a:r>
            <a:r>
              <a:rPr lang="en-GB" sz="1400" dirty="0" smtClean="0">
                <a:solidFill>
                  <a:srgbClr val="FFFFFF"/>
                </a:solidFill>
              </a:rPr>
              <a:t>, and OPG </a:t>
            </a:r>
            <a:r>
              <a:rPr lang="en-GB" sz="1400" dirty="0" smtClean="0">
                <a:solidFill>
                  <a:srgbClr val="FFFFFF"/>
                </a:solidFill>
                <a:sym typeface="Wingdings"/>
              </a:rPr>
              <a:t></a:t>
            </a:r>
            <a:r>
              <a:rPr lang="en-GB" sz="1400" dirty="0" smtClean="0">
                <a:solidFill>
                  <a:srgbClr val="FFFFFF"/>
                </a:solidFill>
              </a:rPr>
              <a:t> </a:t>
            </a:r>
            <a:r>
              <a:rPr lang="en-GB" sz="1400" dirty="0">
                <a:solidFill>
                  <a:srgbClr val="FFFFFF"/>
                </a:solidFill>
              </a:rPr>
              <a:t>vertical line may run along PDL/septum, horizontal line may be located at any level. Gives valuable information about risk of damage to permanent tooth germs in children.</a:t>
            </a:r>
          </a:p>
          <a:p>
            <a:pPr lvl="0">
              <a:spcBef>
                <a:spcPts val="0"/>
              </a:spcBef>
              <a:spcAft>
                <a:spcPts val="0"/>
              </a:spcAft>
              <a:buClr>
                <a:schemeClr val="dk1"/>
              </a:buClr>
              <a:buSzPct val="110000"/>
              <a:buFont typeface="Arial"/>
              <a:buNone/>
            </a:pPr>
            <a:endParaRPr lang="en-GB" sz="1400" dirty="0" smtClean="0">
              <a:solidFill>
                <a:srgbClr val="FFFFFF"/>
              </a:solidFill>
            </a:endParaRPr>
          </a:p>
          <a:p>
            <a:pPr lvl="0">
              <a:spcBef>
                <a:spcPts val="0"/>
              </a:spcBef>
              <a:spcAft>
                <a:spcPts val="0"/>
              </a:spcAft>
              <a:buClr>
                <a:schemeClr val="dk1"/>
              </a:buClr>
              <a:buSzPct val="110000"/>
              <a:buFont typeface="Arial"/>
              <a:buNone/>
            </a:pPr>
            <a:r>
              <a:rPr lang="en-GB" sz="1400" dirty="0" smtClean="0">
                <a:solidFill>
                  <a:srgbClr val="FFFFFF"/>
                </a:solidFill>
              </a:rPr>
              <a:t>TREATMENT </a:t>
            </a:r>
            <a:endParaRPr lang="en-GB" sz="1400" dirty="0">
              <a:solidFill>
                <a:srgbClr val="FFFFFF"/>
              </a:solidFill>
            </a:endParaRPr>
          </a:p>
          <a:p>
            <a:pPr marL="457200" lvl="0" indent="-292100" rtl="0">
              <a:spcBef>
                <a:spcPts val="0"/>
              </a:spcBef>
              <a:buSzPct val="100000"/>
              <a:buAutoNum type="arabicPeriod"/>
            </a:pPr>
            <a:r>
              <a:rPr lang="en-GB" sz="1400" dirty="0">
                <a:solidFill>
                  <a:srgbClr val="FFFFFF"/>
                </a:solidFill>
              </a:rPr>
              <a:t>Manual repositioning under LA or use forceps (GA may be required in children</a:t>
            </a:r>
            <a:r>
              <a:rPr lang="en-GB" sz="1400" dirty="0" smtClean="0">
                <a:solidFill>
                  <a:srgbClr val="FFFFFF"/>
                </a:solidFill>
              </a:rPr>
              <a:t>)</a:t>
            </a:r>
          </a:p>
          <a:p>
            <a:pPr marL="457200" lvl="0" indent="-292100" rtl="0">
              <a:spcBef>
                <a:spcPts val="0"/>
              </a:spcBef>
              <a:buSzPct val="100000"/>
              <a:buAutoNum type="arabicPeriod"/>
            </a:pPr>
            <a:r>
              <a:rPr lang="en-GB" sz="1400" dirty="0" smtClean="0">
                <a:solidFill>
                  <a:srgbClr val="FFFFFF"/>
                </a:solidFill>
              </a:rPr>
              <a:t>Suture gingival lacerations </a:t>
            </a:r>
            <a:endParaRPr lang="en-GB" sz="1400" dirty="0">
              <a:solidFill>
                <a:srgbClr val="FFFFFF"/>
              </a:solidFill>
            </a:endParaRPr>
          </a:p>
          <a:p>
            <a:pPr marL="457200" lvl="0" indent="-292100" rtl="0">
              <a:spcBef>
                <a:spcPts val="0"/>
              </a:spcBef>
              <a:buSzPct val="100000"/>
              <a:buAutoNum type="arabicPeriod"/>
            </a:pPr>
            <a:r>
              <a:rPr lang="en-GB" sz="1400" dirty="0">
                <a:solidFill>
                  <a:srgbClr val="FFFFFF"/>
                </a:solidFill>
              </a:rPr>
              <a:t>Apply flexible splint for </a:t>
            </a:r>
            <a:r>
              <a:rPr lang="en-GB" sz="1400" dirty="0" smtClean="0">
                <a:solidFill>
                  <a:srgbClr val="FFFFFF"/>
                </a:solidFill>
              </a:rPr>
              <a:t>4</a:t>
            </a:r>
            <a:r>
              <a:rPr lang="en-GB" sz="1400" dirty="0">
                <a:solidFill>
                  <a:srgbClr val="FFFFFF"/>
                </a:solidFill>
              </a:rPr>
              <a:t> </a:t>
            </a:r>
            <a:r>
              <a:rPr lang="en-GB" sz="1400" dirty="0" smtClean="0">
                <a:solidFill>
                  <a:srgbClr val="FFFFFF"/>
                </a:solidFill>
              </a:rPr>
              <a:t>weeks </a:t>
            </a:r>
            <a:endParaRPr lang="en-GB" sz="1400" dirty="0">
              <a:solidFill>
                <a:srgbClr val="FFFFFF"/>
              </a:solidFill>
            </a:endParaRPr>
          </a:p>
          <a:p>
            <a:pPr marL="457200" lvl="0" indent="-292100" rtl="0">
              <a:spcBef>
                <a:spcPts val="0"/>
              </a:spcBef>
              <a:buSzPct val="100000"/>
              <a:buAutoNum type="arabicPeriod"/>
            </a:pPr>
            <a:r>
              <a:rPr lang="en-GB" sz="1400" dirty="0">
                <a:solidFill>
                  <a:srgbClr val="FFFFFF"/>
                </a:solidFill>
              </a:rPr>
              <a:t>Follow-up: </a:t>
            </a:r>
            <a:r>
              <a:rPr lang="en-GB" sz="1400" dirty="0" smtClean="0">
                <a:solidFill>
                  <a:srgbClr val="FFFFFF"/>
                </a:solidFill>
              </a:rPr>
              <a:t>4</a:t>
            </a:r>
            <a:r>
              <a:rPr lang="en-GB" sz="1400" dirty="0">
                <a:solidFill>
                  <a:srgbClr val="FFFFFF"/>
                </a:solidFill>
              </a:rPr>
              <a:t> </a:t>
            </a:r>
            <a:r>
              <a:rPr lang="en-GB" sz="1400" dirty="0" smtClean="0">
                <a:solidFill>
                  <a:srgbClr val="FFFFFF"/>
                </a:solidFill>
              </a:rPr>
              <a:t>weeks, </a:t>
            </a:r>
            <a:r>
              <a:rPr lang="en-GB" sz="1400" dirty="0">
                <a:solidFill>
                  <a:srgbClr val="FFFFFF"/>
                </a:solidFill>
              </a:rPr>
              <a:t>6-</a:t>
            </a:r>
            <a:r>
              <a:rPr lang="en-GB" sz="1400" dirty="0" smtClean="0">
                <a:solidFill>
                  <a:srgbClr val="FFFFFF"/>
                </a:solidFill>
              </a:rPr>
              <a:t>8</a:t>
            </a:r>
            <a:r>
              <a:rPr lang="en-GB" sz="1400" dirty="0">
                <a:solidFill>
                  <a:srgbClr val="FFFFFF"/>
                </a:solidFill>
              </a:rPr>
              <a:t> </a:t>
            </a:r>
            <a:r>
              <a:rPr lang="en-GB" sz="1400" dirty="0" smtClean="0">
                <a:solidFill>
                  <a:srgbClr val="FFFFFF"/>
                </a:solidFill>
              </a:rPr>
              <a:t>weeks, </a:t>
            </a:r>
            <a:r>
              <a:rPr lang="en-GB" sz="1400" dirty="0">
                <a:solidFill>
                  <a:srgbClr val="FFFFFF"/>
                </a:solidFill>
              </a:rPr>
              <a:t>4</a:t>
            </a:r>
            <a:r>
              <a:rPr lang="en-GB" sz="1400" dirty="0" smtClean="0">
                <a:solidFill>
                  <a:srgbClr val="FFFFFF"/>
                </a:solidFill>
              </a:rPr>
              <a:t> </a:t>
            </a:r>
            <a:r>
              <a:rPr lang="en-GB" sz="1400" dirty="0">
                <a:solidFill>
                  <a:srgbClr val="FFFFFF"/>
                </a:solidFill>
              </a:rPr>
              <a:t>months, 6 months, 1 year, every year for 5 </a:t>
            </a:r>
            <a:r>
              <a:rPr lang="en-GB" sz="1400" dirty="0" smtClean="0">
                <a:solidFill>
                  <a:srgbClr val="FFFFFF"/>
                </a:solidFill>
              </a:rPr>
              <a:t>years</a:t>
            </a:r>
          </a:p>
          <a:p>
            <a:pPr marL="165100" lvl="0" indent="0" rtl="0">
              <a:spcBef>
                <a:spcPts val="0"/>
              </a:spcBef>
              <a:buSzPct val="100000"/>
              <a:buNone/>
            </a:pPr>
            <a:endParaRPr lang="en-GB" sz="1400" dirty="0" smtClean="0">
              <a:solidFill>
                <a:srgbClr val="FFFFFF"/>
              </a:solidFill>
            </a:endParaRPr>
          </a:p>
          <a:p>
            <a:pPr lvl="0">
              <a:spcBef>
                <a:spcPts val="0"/>
              </a:spcBef>
              <a:spcAft>
                <a:spcPts val="0"/>
              </a:spcAft>
              <a:buClr>
                <a:schemeClr val="dk1"/>
              </a:buClr>
              <a:buSzPct val="110000"/>
              <a:buFont typeface="Arial"/>
              <a:buNone/>
            </a:pPr>
            <a:r>
              <a:rPr lang="en-GB" sz="1400" dirty="0" smtClean="0">
                <a:solidFill>
                  <a:srgbClr val="FFFFFF"/>
                </a:solidFill>
              </a:rPr>
              <a:t>PATIENT </a:t>
            </a:r>
            <a:r>
              <a:rPr lang="en-GB" sz="1400" dirty="0">
                <a:solidFill>
                  <a:srgbClr val="FFFFFF"/>
                </a:solidFill>
              </a:rPr>
              <a:t>INSTRUCTIONS </a:t>
            </a:r>
          </a:p>
          <a:p>
            <a:pPr marL="457200" lvl="0" indent="-292100">
              <a:spcBef>
                <a:spcPts val="0"/>
              </a:spcBef>
              <a:buSzPct val="100000"/>
              <a:buAutoNum type="arabicPeriod"/>
            </a:pPr>
            <a:r>
              <a:rPr lang="en-GB" sz="1400" dirty="0">
                <a:solidFill>
                  <a:srgbClr val="FFFFFF"/>
                </a:solidFill>
              </a:rPr>
              <a:t>Soft food: up to 2 weeks</a:t>
            </a:r>
          </a:p>
          <a:p>
            <a:pPr marL="457200" lvl="0" indent="-292100">
              <a:spcBef>
                <a:spcPts val="0"/>
              </a:spcBef>
              <a:buSzPct val="100000"/>
              <a:buAutoNum type="arabicPeriod"/>
            </a:pPr>
            <a:r>
              <a:rPr lang="en-GB" sz="1400" dirty="0">
                <a:solidFill>
                  <a:srgbClr val="FFFFFF"/>
                </a:solidFill>
              </a:rPr>
              <a:t>Good OH: brush with a soft toothbrush after every meal, 0.1% </a:t>
            </a:r>
            <a:r>
              <a:rPr lang="en-GB" sz="1400" dirty="0" err="1">
                <a:solidFill>
                  <a:srgbClr val="FFFFFF"/>
                </a:solidFill>
              </a:rPr>
              <a:t>CHx</a:t>
            </a:r>
            <a:r>
              <a:rPr lang="en-GB" sz="1400" dirty="0">
                <a:solidFill>
                  <a:srgbClr val="FFFFFF"/>
                </a:solidFill>
              </a:rPr>
              <a:t> gel topically </a:t>
            </a:r>
            <a:r>
              <a:rPr lang="en-GB" sz="1400" dirty="0" err="1">
                <a:solidFill>
                  <a:srgbClr val="FFFFFF"/>
                </a:solidFill>
              </a:rPr>
              <a:t>bds</a:t>
            </a:r>
            <a:r>
              <a:rPr lang="en-GB" sz="1400" dirty="0">
                <a:solidFill>
                  <a:srgbClr val="FFFFFF"/>
                </a:solidFill>
              </a:rPr>
              <a:t> 1/52</a:t>
            </a:r>
          </a:p>
          <a:p>
            <a:pPr lvl="0">
              <a:spcBef>
                <a:spcPts val="0"/>
              </a:spcBef>
              <a:buNone/>
            </a:pPr>
            <a:endParaRPr sz="1400" dirty="0">
              <a:solidFill>
                <a:srgbClr val="FFFFFF"/>
              </a:solidFill>
            </a:endParaRPr>
          </a:p>
        </p:txBody>
      </p:sp>
      <p:pic>
        <p:nvPicPr>
          <p:cNvPr id="2" name="Picture 1" descr="Alveolar fractur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7824" y="368063"/>
            <a:ext cx="2118522" cy="15665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64025"/>
            <a:ext cx="8520600" cy="572700"/>
          </a:xfrm>
          <a:prstGeom prst="rect">
            <a:avLst/>
          </a:prstGeom>
        </p:spPr>
        <p:txBody>
          <a:bodyPr lIns="91425" tIns="91425" rIns="91425" bIns="91425" anchor="t" anchorCtr="0">
            <a:noAutofit/>
          </a:bodyPr>
          <a:lstStyle/>
          <a:p>
            <a:pPr lvl="0">
              <a:spcBef>
                <a:spcPts val="0"/>
              </a:spcBef>
              <a:buNone/>
            </a:pPr>
            <a:r>
              <a:rPr lang="en-GB" sz="3200" dirty="0" smtClean="0">
                <a:solidFill>
                  <a:srgbClr val="FFFFFF"/>
                </a:solidFill>
              </a:rPr>
              <a:t>Tooth Discoloration </a:t>
            </a:r>
            <a:endParaRPr lang="en-GB" sz="3200" dirty="0">
              <a:solidFill>
                <a:srgbClr val="FFFFFF"/>
              </a:solidFill>
            </a:endParaRPr>
          </a:p>
        </p:txBody>
      </p:sp>
      <p:sp>
        <p:nvSpPr>
          <p:cNvPr id="66" name="Shape 66"/>
          <p:cNvSpPr txBox="1">
            <a:spLocks noGrp="1"/>
          </p:cNvSpPr>
          <p:nvPr>
            <p:ph type="body" idx="1"/>
          </p:nvPr>
        </p:nvSpPr>
        <p:spPr>
          <a:xfrm>
            <a:off x="311700" y="636725"/>
            <a:ext cx="8520600" cy="4280927"/>
          </a:xfrm>
          <a:prstGeom prst="rect">
            <a:avLst/>
          </a:prstGeom>
        </p:spPr>
        <p:txBody>
          <a:bodyPr lIns="91425" tIns="91425" rIns="91425" bIns="91425" anchor="t" anchorCtr="0">
            <a:noAutofit/>
          </a:bodyPr>
          <a:lstStyle/>
          <a:p>
            <a:pPr marL="457200" lvl="0" indent="-317500" rtl="0">
              <a:spcBef>
                <a:spcPts val="0"/>
              </a:spcBef>
              <a:buSzPct val="100000"/>
              <a:buChar char="-"/>
            </a:pPr>
            <a:endParaRPr lang="en-GB" sz="1600" dirty="0" smtClean="0">
              <a:solidFill>
                <a:srgbClr val="FFFFFF"/>
              </a:solidFill>
            </a:endParaRPr>
          </a:p>
          <a:p>
            <a:pPr marL="139700" lvl="0" indent="0" rtl="0">
              <a:spcBef>
                <a:spcPts val="0"/>
              </a:spcBef>
              <a:buSzPct val="100000"/>
              <a:buNone/>
            </a:pPr>
            <a:r>
              <a:rPr lang="en-GB" sz="2000" dirty="0" smtClean="0">
                <a:solidFill>
                  <a:srgbClr val="FFFFFF"/>
                </a:solidFill>
              </a:rPr>
              <a:t>Red/Brown Discoloration</a:t>
            </a:r>
            <a:endParaRPr lang="en-GB" sz="1600" dirty="0">
              <a:solidFill>
                <a:srgbClr val="FFFFFF"/>
              </a:solidFill>
            </a:endParaRPr>
          </a:p>
          <a:p>
            <a:pPr marL="457200" lvl="0" indent="-317500" rtl="0">
              <a:spcBef>
                <a:spcPts val="0"/>
              </a:spcBef>
              <a:buSzPct val="100000"/>
              <a:buChar char="-"/>
            </a:pPr>
            <a:r>
              <a:rPr lang="en-GB" sz="1600" dirty="0" smtClean="0">
                <a:solidFill>
                  <a:srgbClr val="FFFFFF"/>
                </a:solidFill>
              </a:rPr>
              <a:t>Trauma </a:t>
            </a:r>
            <a:r>
              <a:rPr lang="en-GB" sz="1600" dirty="0">
                <a:solidFill>
                  <a:srgbClr val="FFFFFF"/>
                </a:solidFill>
              </a:rPr>
              <a:t>→ rupture of blood vessels → extravasation of erythrocytes into pulpal space</a:t>
            </a:r>
          </a:p>
          <a:p>
            <a:pPr marL="457200" lvl="0" indent="-317500" rtl="0">
              <a:spcBef>
                <a:spcPts val="0"/>
              </a:spcBef>
              <a:buSzPct val="100000"/>
              <a:buChar char="-"/>
            </a:pPr>
            <a:r>
              <a:rPr lang="en-GB" sz="1600" dirty="0">
                <a:solidFill>
                  <a:srgbClr val="FFFFFF"/>
                </a:solidFill>
              </a:rPr>
              <a:t>Colour changes in the tooth: </a:t>
            </a:r>
          </a:p>
          <a:p>
            <a:pPr marL="914400" lvl="1" indent="-228600" rtl="0">
              <a:spcBef>
                <a:spcPts val="0"/>
              </a:spcBef>
              <a:buChar char="-"/>
            </a:pPr>
            <a:r>
              <a:rPr lang="en-GB" sz="1600" dirty="0">
                <a:solidFill>
                  <a:srgbClr val="FFFFFF"/>
                </a:solidFill>
              </a:rPr>
              <a:t>Pink → yellow-pink → </a:t>
            </a:r>
            <a:r>
              <a:rPr lang="en-GB" sz="1600" dirty="0" err="1">
                <a:solidFill>
                  <a:srgbClr val="FFFFFF"/>
                </a:solidFill>
              </a:rPr>
              <a:t>gray</a:t>
            </a:r>
            <a:r>
              <a:rPr lang="en-GB" sz="1600" dirty="0">
                <a:solidFill>
                  <a:srgbClr val="FFFFFF"/>
                </a:solidFill>
              </a:rPr>
              <a:t> → </a:t>
            </a:r>
            <a:r>
              <a:rPr lang="en-GB" sz="1600" dirty="0" err="1">
                <a:solidFill>
                  <a:srgbClr val="FFFFFF"/>
                </a:solidFill>
              </a:rPr>
              <a:t>gray</a:t>
            </a:r>
            <a:r>
              <a:rPr lang="en-GB" sz="1600" dirty="0">
                <a:solidFill>
                  <a:srgbClr val="FFFFFF"/>
                </a:solidFill>
              </a:rPr>
              <a:t>-brown → </a:t>
            </a:r>
            <a:r>
              <a:rPr lang="en-GB" sz="1600" dirty="0" err="1">
                <a:solidFill>
                  <a:srgbClr val="FFFFFF"/>
                </a:solidFill>
              </a:rPr>
              <a:t>gray</a:t>
            </a:r>
            <a:r>
              <a:rPr lang="en-GB" sz="1600" dirty="0">
                <a:solidFill>
                  <a:srgbClr val="FFFFFF"/>
                </a:solidFill>
              </a:rPr>
              <a:t>-brown-violet </a:t>
            </a:r>
          </a:p>
          <a:p>
            <a:pPr marL="914400" lvl="1" indent="-228600" rtl="0">
              <a:spcBef>
                <a:spcPts val="0"/>
              </a:spcBef>
              <a:buChar char="-"/>
            </a:pPr>
            <a:r>
              <a:rPr lang="en-GB" sz="1600" dirty="0">
                <a:solidFill>
                  <a:srgbClr val="FFFFFF"/>
                </a:solidFill>
              </a:rPr>
              <a:t>Haemoglobin or breakdown products </a:t>
            </a:r>
          </a:p>
          <a:p>
            <a:pPr marL="457200" lvl="0" indent="-317500" rtl="0">
              <a:spcBef>
                <a:spcPts val="0"/>
              </a:spcBef>
              <a:buSzPct val="100000"/>
              <a:buChar char="-"/>
            </a:pPr>
            <a:r>
              <a:rPr lang="en-GB" sz="1600" dirty="0">
                <a:solidFill>
                  <a:srgbClr val="FFFFFF"/>
                </a:solidFill>
              </a:rPr>
              <a:t>Return of tooth to normal colour = pulpal survival </a:t>
            </a:r>
            <a:endParaRPr lang="en-GB" sz="1600" dirty="0" smtClean="0">
              <a:solidFill>
                <a:srgbClr val="FFFFFF"/>
              </a:solidFill>
            </a:endParaRPr>
          </a:p>
          <a:p>
            <a:pPr marL="425450" lvl="0" indent="-285750" rtl="0">
              <a:spcBef>
                <a:spcPts val="0"/>
              </a:spcBef>
              <a:buSzPct val="100000"/>
              <a:buFontTx/>
              <a:buChar char="-"/>
            </a:pPr>
            <a:r>
              <a:rPr lang="en-GB" sz="1600" dirty="0" smtClean="0">
                <a:solidFill>
                  <a:srgbClr val="FFFFFF"/>
                </a:solidFill>
              </a:rPr>
              <a:t>Pulp does not return to normal colour = one sign of pulpal necrosis </a:t>
            </a:r>
          </a:p>
          <a:p>
            <a:pPr marL="139700" lvl="0" indent="0" rtl="0">
              <a:spcBef>
                <a:spcPts val="0"/>
              </a:spcBef>
              <a:buSzPct val="100000"/>
              <a:buNone/>
            </a:pPr>
            <a:endParaRPr lang="en-GB" sz="1600" dirty="0">
              <a:solidFill>
                <a:srgbClr val="FFFFFF"/>
              </a:solidFill>
            </a:endParaRPr>
          </a:p>
          <a:p>
            <a:pPr marL="139700" lvl="0" indent="0" rtl="0">
              <a:spcBef>
                <a:spcPts val="0"/>
              </a:spcBef>
              <a:buSzPct val="100000"/>
              <a:buNone/>
            </a:pPr>
            <a:r>
              <a:rPr lang="en-GB" sz="2000" dirty="0" smtClean="0">
                <a:solidFill>
                  <a:srgbClr val="FFFFFF"/>
                </a:solidFill>
              </a:rPr>
              <a:t>Yellow Discoloration </a:t>
            </a:r>
          </a:p>
          <a:p>
            <a:pPr marL="425450" lvl="0" indent="-285750" rtl="0">
              <a:spcBef>
                <a:spcPts val="0"/>
              </a:spcBef>
              <a:buSzPct val="100000"/>
              <a:buFontTx/>
              <a:buChar char="-"/>
            </a:pPr>
            <a:r>
              <a:rPr lang="en-GB" sz="1600" dirty="0" smtClean="0">
                <a:solidFill>
                  <a:srgbClr val="FFFFFF"/>
                </a:solidFill>
              </a:rPr>
              <a:t>Laying down of tertiary dentine following traumatic injury </a:t>
            </a:r>
          </a:p>
          <a:p>
            <a:pPr marL="425450" lvl="0" indent="-285750" rtl="0">
              <a:spcBef>
                <a:spcPts val="0"/>
              </a:spcBef>
              <a:buSzPct val="100000"/>
              <a:buFontTx/>
              <a:buChar char="-"/>
            </a:pPr>
            <a:r>
              <a:rPr lang="en-GB" sz="1600" dirty="0" smtClean="0">
                <a:solidFill>
                  <a:srgbClr val="FFFFFF"/>
                </a:solidFill>
              </a:rPr>
              <a:t>Coupled with radiographic root canal stenosis </a:t>
            </a:r>
          </a:p>
          <a:p>
            <a:pPr marL="425450" lvl="0" indent="-285750" rtl="0">
              <a:spcBef>
                <a:spcPts val="0"/>
              </a:spcBef>
              <a:buSzPct val="100000"/>
              <a:buFontTx/>
              <a:buChar char="-"/>
            </a:pPr>
            <a:r>
              <a:rPr lang="en-GB" sz="1600" dirty="0" smtClean="0">
                <a:solidFill>
                  <a:srgbClr val="FFFFFF"/>
                </a:solidFill>
              </a:rPr>
              <a:t>Indicates a vital pulp </a:t>
            </a:r>
            <a:endParaRPr lang="en-GB" sz="1600" dirty="0">
              <a:solidFill>
                <a:srgbClr val="FFFFFF"/>
              </a:solidFill>
            </a:endParaRPr>
          </a:p>
          <a:p>
            <a:pPr marL="139700" lvl="0" indent="0" rtl="0">
              <a:spcBef>
                <a:spcPts val="0"/>
              </a:spcBef>
              <a:buSzPct val="100000"/>
              <a:buNone/>
            </a:pPr>
            <a:endParaRPr lang="en-GB" sz="2000" dirty="0">
              <a:solidFill>
                <a:srgbClr val="FFFFFF"/>
              </a:solidFill>
            </a:endParaRPr>
          </a:p>
          <a:p>
            <a:pPr lvl="0" rtl="0">
              <a:spcBef>
                <a:spcPts val="0"/>
              </a:spcBef>
              <a:spcAft>
                <a:spcPts val="0"/>
              </a:spcAft>
              <a:buNone/>
            </a:pPr>
            <a:endParaRPr lang="en-GB" sz="1600" dirty="0" smtClean="0">
              <a:solidFill>
                <a:srgbClr val="FFFFFF"/>
              </a:solidFill>
            </a:endParaRPr>
          </a:p>
          <a:p>
            <a:pPr lvl="0" rtl="0">
              <a:spcBef>
                <a:spcPts val="0"/>
              </a:spcBef>
              <a:buNone/>
            </a:pPr>
            <a:endParaRPr sz="1600" dirty="0" smtClean="0">
              <a:solidFill>
                <a:srgbClr val="FFFFFF"/>
              </a:solidFill>
            </a:endParaRPr>
          </a:p>
          <a:p>
            <a:pPr lvl="0" rtl="0">
              <a:spcBef>
                <a:spcPts val="0"/>
              </a:spcBef>
              <a:buNone/>
            </a:pPr>
            <a:endParaRPr sz="16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1816625"/>
            <a:ext cx="8520600" cy="572700"/>
          </a:xfrm>
          <a:prstGeom prst="rect">
            <a:avLst/>
          </a:prstGeom>
        </p:spPr>
        <p:txBody>
          <a:bodyPr lIns="91425" tIns="91425" rIns="91425" bIns="91425" anchor="t" anchorCtr="0">
            <a:noAutofit/>
          </a:bodyPr>
          <a:lstStyle/>
          <a:p>
            <a:pPr lvl="0">
              <a:spcBef>
                <a:spcPts val="0"/>
              </a:spcBef>
              <a:buNone/>
            </a:pPr>
            <a:r>
              <a:rPr lang="en-GB" sz="3200" dirty="0" smtClean="0">
                <a:solidFill>
                  <a:srgbClr val="FFFFFF"/>
                </a:solidFill>
              </a:rPr>
              <a:t>Management of Trauma in Primary Teeth</a:t>
            </a:r>
            <a:endParaRPr lang="en-GB" sz="3200" dirty="0">
              <a:solidFill>
                <a:srgbClr val="FFFFFF"/>
              </a:solidFill>
            </a:endParaRPr>
          </a:p>
        </p:txBody>
      </p:sp>
      <p:sp>
        <p:nvSpPr>
          <p:cNvPr id="66" name="Shape 66"/>
          <p:cNvSpPr txBox="1">
            <a:spLocks noGrp="1"/>
          </p:cNvSpPr>
          <p:nvPr>
            <p:ph type="body" idx="1"/>
          </p:nvPr>
        </p:nvSpPr>
        <p:spPr>
          <a:xfrm>
            <a:off x="311700" y="660400"/>
            <a:ext cx="8520600" cy="4257252"/>
          </a:xfrm>
          <a:prstGeom prst="rect">
            <a:avLst/>
          </a:prstGeom>
        </p:spPr>
        <p:txBody>
          <a:bodyPr lIns="91425" tIns="91425" rIns="91425" bIns="91425" anchor="t" anchorCtr="0">
            <a:noAutofit/>
          </a:bodyPr>
          <a:lstStyle/>
          <a:p>
            <a:pPr lvl="0" rtl="0">
              <a:spcBef>
                <a:spcPts val="0"/>
              </a:spcBef>
              <a:buNone/>
            </a:pPr>
            <a:endParaRPr lang="en-CA" sz="3000" dirty="0">
              <a:solidFill>
                <a:srgbClr val="FFFFFF"/>
              </a:solidFill>
            </a:endParaRPr>
          </a:p>
          <a:p>
            <a:pPr lvl="0" rtl="0">
              <a:spcBef>
                <a:spcPts val="0"/>
              </a:spcBef>
              <a:buNone/>
            </a:pPr>
            <a:endParaRPr lang="en-CA" sz="2000" dirty="0" smtClean="0">
              <a:solidFill>
                <a:srgbClr val="FFFFFF"/>
              </a:solidFill>
            </a:endParaRPr>
          </a:p>
          <a:p>
            <a:pPr lvl="0" rtl="0">
              <a:spcBef>
                <a:spcPts val="0"/>
              </a:spcBef>
              <a:buNone/>
            </a:pPr>
            <a:endParaRPr lang="en-CA" sz="2000" dirty="0">
              <a:solidFill>
                <a:srgbClr val="FFFFFF"/>
              </a:solidFill>
            </a:endParaRPr>
          </a:p>
          <a:p>
            <a:pPr lvl="0" rtl="0">
              <a:spcBef>
                <a:spcPts val="0"/>
              </a:spcBef>
              <a:buNone/>
            </a:pPr>
            <a:endParaRPr lang="en-CA" sz="2000" dirty="0" smtClean="0">
              <a:solidFill>
                <a:srgbClr val="FFFFFF"/>
              </a:solidFill>
            </a:endParaRPr>
          </a:p>
          <a:p>
            <a:pPr lvl="0" rtl="0">
              <a:spcBef>
                <a:spcPts val="0"/>
              </a:spcBef>
              <a:buNone/>
            </a:pPr>
            <a:endParaRPr lang="en-CA" sz="2000" dirty="0">
              <a:solidFill>
                <a:srgbClr val="FFFFFF"/>
              </a:solidFill>
            </a:endParaRPr>
          </a:p>
          <a:p>
            <a:pPr lvl="0" rtl="0">
              <a:spcBef>
                <a:spcPts val="0"/>
              </a:spcBef>
              <a:buNone/>
            </a:pPr>
            <a:endParaRPr lang="en-CA" sz="2000" dirty="0" smtClean="0">
              <a:solidFill>
                <a:srgbClr val="FFFFFF"/>
              </a:solidFill>
            </a:endParaRPr>
          </a:p>
          <a:p>
            <a:pPr lvl="0" algn="ctr" rtl="0">
              <a:spcBef>
                <a:spcPts val="0"/>
              </a:spcBef>
              <a:buNone/>
            </a:pPr>
            <a:r>
              <a:rPr lang="en-CA" sz="2000" dirty="0" smtClean="0">
                <a:solidFill>
                  <a:srgbClr val="FFFFFF"/>
                </a:solidFill>
              </a:rPr>
              <a:t>Main Goal = To </a:t>
            </a:r>
            <a:r>
              <a:rPr lang="en-CA" sz="2000" dirty="0">
                <a:solidFill>
                  <a:srgbClr val="FFFFFF"/>
                </a:solidFill>
              </a:rPr>
              <a:t>m</a:t>
            </a:r>
            <a:r>
              <a:rPr lang="en-CA" sz="2000" dirty="0" smtClean="0">
                <a:solidFill>
                  <a:srgbClr val="FFFFFF"/>
                </a:solidFill>
              </a:rPr>
              <a:t>inimise damage to </a:t>
            </a:r>
            <a:r>
              <a:rPr lang="en-CA" sz="2000" dirty="0">
                <a:solidFill>
                  <a:srgbClr val="FFFFFF"/>
                </a:solidFill>
              </a:rPr>
              <a:t>p</a:t>
            </a:r>
            <a:r>
              <a:rPr lang="en-CA" sz="2000" dirty="0" smtClean="0">
                <a:solidFill>
                  <a:srgbClr val="FFFFFF"/>
                </a:solidFill>
              </a:rPr>
              <a:t>ermanent successor </a:t>
            </a:r>
            <a:r>
              <a:rPr lang="en-CA" sz="2000" dirty="0">
                <a:solidFill>
                  <a:srgbClr val="FFFFFF"/>
                </a:solidFill>
              </a:rPr>
              <a:t>t</a:t>
            </a:r>
            <a:r>
              <a:rPr lang="en-CA" sz="2000" dirty="0" smtClean="0">
                <a:solidFill>
                  <a:srgbClr val="FFFFFF"/>
                </a:solidFill>
              </a:rPr>
              <a:t>ooth</a:t>
            </a:r>
            <a:endParaRPr lang="en-CA" sz="2000" dirty="0">
              <a:solidFill>
                <a:srgbClr val="FFFFFF"/>
              </a:solidFill>
            </a:endParaRPr>
          </a:p>
        </p:txBody>
      </p:sp>
    </p:spTree>
    <p:extLst>
      <p:ext uri="{BB962C8B-B14F-4D97-AF65-F5344CB8AC3E}">
        <p14:creationId xmlns:p14="http://schemas.microsoft.com/office/powerpoint/2010/main" val="240363758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dirty="0">
                <a:solidFill>
                  <a:srgbClr val="FFFFFF"/>
                </a:solidFill>
              </a:rPr>
              <a:t>Concussion</a:t>
            </a:r>
          </a:p>
        </p:txBody>
      </p:sp>
      <p:sp>
        <p:nvSpPr>
          <p:cNvPr id="72" name="Shape 72"/>
          <p:cNvSpPr txBox="1">
            <a:spLocks noGrp="1"/>
          </p:cNvSpPr>
          <p:nvPr>
            <p:ph type="body" idx="1"/>
          </p:nvPr>
        </p:nvSpPr>
        <p:spPr>
          <a:prstGeom prst="rect">
            <a:avLst/>
          </a:prstGeom>
        </p:spPr>
        <p:txBody>
          <a:bodyPr lIns="91425" tIns="91425" rIns="91425" bIns="91425" anchor="t" anchorCtr="0">
            <a:noAutofit/>
          </a:bodyPr>
          <a:lstStyle/>
          <a:p>
            <a:pPr lvl="0">
              <a:spcBef>
                <a:spcPts val="0"/>
              </a:spcBef>
              <a:spcAft>
                <a:spcPts val="0"/>
              </a:spcAft>
              <a:buClr>
                <a:schemeClr val="dk1"/>
              </a:buClr>
              <a:buSzPct val="78571"/>
              <a:buFont typeface="Arial"/>
              <a:buNone/>
            </a:pPr>
            <a:endParaRPr lang="en-GB" sz="1400" dirty="0" smtClean="0">
              <a:solidFill>
                <a:srgbClr val="FFFFFF"/>
              </a:solidFill>
            </a:endParaRPr>
          </a:p>
          <a:p>
            <a:pPr lvl="0">
              <a:spcBef>
                <a:spcPts val="0"/>
              </a:spcBef>
              <a:spcAft>
                <a:spcPts val="0"/>
              </a:spcAft>
              <a:buClr>
                <a:schemeClr val="dk1"/>
              </a:buClr>
              <a:buSzPct val="78571"/>
              <a:buFont typeface="Arial"/>
              <a:buNone/>
            </a:pPr>
            <a:r>
              <a:rPr lang="en-GB" sz="1400" dirty="0" smtClean="0">
                <a:solidFill>
                  <a:srgbClr val="FFFFFF"/>
                </a:solidFill>
              </a:rPr>
              <a:t>DIAGNOSIS</a:t>
            </a:r>
            <a:endParaRPr lang="en-GB" sz="1400" dirty="0">
              <a:solidFill>
                <a:srgbClr val="FFFFFF"/>
              </a:solidFill>
            </a:endParaRPr>
          </a:p>
          <a:p>
            <a:pPr marL="457200" lvl="0" indent="-317500" rtl="0">
              <a:spcBef>
                <a:spcPts val="0"/>
              </a:spcBef>
              <a:buSzPct val="100000"/>
              <a:buChar char="-"/>
            </a:pPr>
            <a:r>
              <a:rPr lang="en-GB" sz="1400" dirty="0" smtClean="0">
                <a:solidFill>
                  <a:srgbClr val="FFFFFF"/>
                </a:solidFill>
              </a:rPr>
              <a:t>Tooth is TTP, nil displacement or mobility </a:t>
            </a:r>
            <a:endParaRPr lang="en-GB" sz="1400" dirty="0">
              <a:solidFill>
                <a:srgbClr val="FFFFFF"/>
              </a:solidFill>
            </a:endParaRPr>
          </a:p>
          <a:p>
            <a:pPr marL="457200" lvl="0" indent="-317500" rtl="0">
              <a:spcBef>
                <a:spcPts val="0"/>
              </a:spcBef>
              <a:buSzPct val="100000"/>
              <a:buChar char="-"/>
            </a:pPr>
            <a:r>
              <a:rPr lang="en-GB" sz="1400" dirty="0" smtClean="0">
                <a:solidFill>
                  <a:srgbClr val="FFFFFF"/>
                </a:solidFill>
              </a:rPr>
              <a:t>Radiographically </a:t>
            </a:r>
            <a:r>
              <a:rPr lang="en-GB" sz="1400" dirty="0">
                <a:solidFill>
                  <a:srgbClr val="FFFFFF"/>
                </a:solidFill>
              </a:rPr>
              <a:t>normal appearance</a:t>
            </a:r>
          </a:p>
          <a:p>
            <a:pPr lvl="0">
              <a:spcBef>
                <a:spcPts val="0"/>
              </a:spcBef>
              <a:spcAft>
                <a:spcPts val="0"/>
              </a:spcAft>
              <a:buClr>
                <a:schemeClr val="dk1"/>
              </a:buClr>
              <a:buSzPct val="78571"/>
              <a:buFont typeface="Arial"/>
              <a:buNone/>
            </a:pPr>
            <a:endParaRPr lang="en-GB" sz="1400" dirty="0" smtClean="0">
              <a:solidFill>
                <a:srgbClr val="FFFFFF"/>
              </a:solidFill>
            </a:endParaRPr>
          </a:p>
          <a:p>
            <a:pPr lvl="0">
              <a:spcBef>
                <a:spcPts val="0"/>
              </a:spcBef>
              <a:spcAft>
                <a:spcPts val="0"/>
              </a:spcAft>
              <a:buClr>
                <a:schemeClr val="dk1"/>
              </a:buClr>
              <a:buSzPct val="78571"/>
              <a:buFont typeface="Arial"/>
              <a:buNone/>
            </a:pPr>
            <a:r>
              <a:rPr lang="en-GB" sz="1400" dirty="0" smtClean="0">
                <a:solidFill>
                  <a:srgbClr val="FFFFFF"/>
                </a:solidFill>
              </a:rPr>
              <a:t>TREATMENT </a:t>
            </a:r>
            <a:endParaRPr lang="en-GB" sz="1400" dirty="0">
              <a:solidFill>
                <a:srgbClr val="FFFFFF"/>
              </a:solidFill>
            </a:endParaRPr>
          </a:p>
          <a:p>
            <a:pPr marL="457200" lvl="0" indent="-317500" rtl="0">
              <a:spcBef>
                <a:spcPts val="0"/>
              </a:spcBef>
              <a:buSzPct val="100000"/>
              <a:buChar char="-"/>
            </a:pPr>
            <a:r>
              <a:rPr lang="en-GB" sz="1400" dirty="0">
                <a:solidFill>
                  <a:srgbClr val="FFFFFF"/>
                </a:solidFill>
              </a:rPr>
              <a:t>Not </a:t>
            </a:r>
            <a:r>
              <a:rPr lang="en-GB" sz="1400" dirty="0" smtClean="0">
                <a:solidFill>
                  <a:srgbClr val="FFFFFF"/>
                </a:solidFill>
              </a:rPr>
              <a:t>needed</a:t>
            </a:r>
            <a:endParaRPr lang="en-GB" sz="1400" dirty="0">
              <a:solidFill>
                <a:srgbClr val="FFFFFF"/>
              </a:solidFill>
            </a:endParaRPr>
          </a:p>
          <a:p>
            <a:pPr marL="457200" lvl="0" indent="-317500" rtl="0">
              <a:spcBef>
                <a:spcPts val="0"/>
              </a:spcBef>
              <a:buSzPct val="100000"/>
              <a:buChar char="-"/>
            </a:pPr>
            <a:r>
              <a:rPr lang="en-GB" sz="1400" dirty="0" smtClean="0">
                <a:solidFill>
                  <a:srgbClr val="FFFFFF"/>
                </a:solidFill>
              </a:rPr>
              <a:t>Clinical </a:t>
            </a:r>
            <a:r>
              <a:rPr lang="en-GB" sz="1400" dirty="0" err="1" smtClean="0">
                <a:solidFill>
                  <a:srgbClr val="FFFFFF"/>
                </a:solidFill>
              </a:rPr>
              <a:t>followup</a:t>
            </a:r>
            <a:r>
              <a:rPr lang="en-GB" sz="1400" dirty="0" smtClean="0">
                <a:solidFill>
                  <a:srgbClr val="FFFFFF"/>
                </a:solidFill>
              </a:rPr>
              <a:t> 1 week, 6-8 weeks (nil radiographs required) </a:t>
            </a:r>
          </a:p>
          <a:p>
            <a:pPr marL="457200" lvl="0" indent="-317500" rtl="0">
              <a:spcBef>
                <a:spcPts val="0"/>
              </a:spcBef>
              <a:buSzPct val="100000"/>
              <a:buChar char="-"/>
            </a:pPr>
            <a:endParaRPr lang="en-GB" sz="1400" dirty="0" smtClean="0">
              <a:solidFill>
                <a:srgbClr val="FFFFFF"/>
              </a:solidFill>
            </a:endParaRPr>
          </a:p>
          <a:p>
            <a:pPr lvl="0">
              <a:spcBef>
                <a:spcPts val="0"/>
              </a:spcBef>
              <a:buNone/>
            </a:pPr>
            <a:endParaRPr dirty="0">
              <a:solidFill>
                <a:srgbClr val="FFFFFF"/>
              </a:solidFill>
            </a:endParaRPr>
          </a:p>
        </p:txBody>
      </p:sp>
    </p:spTree>
    <p:extLst>
      <p:ext uri="{BB962C8B-B14F-4D97-AF65-F5344CB8AC3E}">
        <p14:creationId xmlns:p14="http://schemas.microsoft.com/office/powerpoint/2010/main" val="354725464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dirty="0">
                <a:solidFill>
                  <a:srgbClr val="FFFFFF"/>
                </a:solidFill>
              </a:rPr>
              <a:t>Subluxation</a:t>
            </a:r>
          </a:p>
        </p:txBody>
      </p:sp>
      <p:sp>
        <p:nvSpPr>
          <p:cNvPr id="78" name="Shape 78"/>
          <p:cNvSpPr txBox="1">
            <a:spLocks noGrp="1"/>
          </p:cNvSpPr>
          <p:nvPr>
            <p:ph type="body" idx="1"/>
          </p:nvPr>
        </p:nvSpPr>
        <p:spPr>
          <a:prstGeom prst="rect">
            <a:avLst/>
          </a:prstGeom>
        </p:spPr>
        <p:txBody>
          <a:bodyPr lIns="91425" tIns="91425" rIns="91425" bIns="91425" anchor="t" anchorCtr="0">
            <a:noAutofit/>
          </a:bodyPr>
          <a:lstStyle/>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DIAGNOSIS</a:t>
            </a:r>
            <a:endParaRPr lang="en-GB" sz="1200" dirty="0">
              <a:solidFill>
                <a:srgbClr val="FFFFFF"/>
              </a:solidFill>
            </a:endParaRPr>
          </a:p>
          <a:p>
            <a:pPr marL="457200" lvl="0" indent="-304800" rtl="0">
              <a:spcBef>
                <a:spcPts val="0"/>
              </a:spcBef>
              <a:buSzPct val="100000"/>
              <a:buChar char="-"/>
            </a:pPr>
            <a:r>
              <a:rPr lang="en-GB" sz="1200" dirty="0" smtClean="0">
                <a:solidFill>
                  <a:srgbClr val="FFFFFF"/>
                </a:solidFill>
              </a:rPr>
              <a:t>No </a:t>
            </a:r>
            <a:r>
              <a:rPr lang="en-GB" sz="1200" dirty="0">
                <a:solidFill>
                  <a:srgbClr val="FFFFFF"/>
                </a:solidFill>
              </a:rPr>
              <a:t>displacement, </a:t>
            </a:r>
            <a:r>
              <a:rPr lang="en-GB" sz="1200" dirty="0" smtClean="0">
                <a:solidFill>
                  <a:srgbClr val="FFFFFF"/>
                </a:solidFill>
              </a:rPr>
              <a:t>but TTP and increased mobility </a:t>
            </a:r>
            <a:endParaRPr lang="en-GB" sz="1200" dirty="0">
              <a:solidFill>
                <a:srgbClr val="FFFFFF"/>
              </a:solidFill>
            </a:endParaRPr>
          </a:p>
          <a:p>
            <a:pPr marL="457200" lvl="0" indent="-304800" rtl="0">
              <a:spcBef>
                <a:spcPts val="0"/>
              </a:spcBef>
              <a:buSzPct val="100000"/>
              <a:buChar char="-"/>
            </a:pPr>
            <a:r>
              <a:rPr lang="en-GB" sz="1200" dirty="0">
                <a:solidFill>
                  <a:srgbClr val="FFFFFF"/>
                </a:solidFill>
              </a:rPr>
              <a:t>Bleeding from sulcus </a:t>
            </a:r>
            <a:r>
              <a:rPr lang="en-GB" sz="1200" dirty="0" smtClean="0">
                <a:solidFill>
                  <a:srgbClr val="FFFFFF"/>
                </a:solidFill>
              </a:rPr>
              <a:t>may be evident</a:t>
            </a:r>
          </a:p>
          <a:p>
            <a:pPr marL="457200" indent="-304800">
              <a:buSzPct val="100000"/>
              <a:buFont typeface="Arial"/>
              <a:buChar char="-"/>
            </a:pPr>
            <a:r>
              <a:rPr lang="en-GB" sz="1200" dirty="0">
                <a:solidFill>
                  <a:srgbClr val="FFFFFF"/>
                </a:solidFill>
              </a:rPr>
              <a:t>Radiographically normal </a:t>
            </a:r>
            <a:r>
              <a:rPr lang="en-GB" sz="1200" dirty="0" smtClean="0">
                <a:solidFill>
                  <a:srgbClr val="FFFFFF"/>
                </a:solidFill>
              </a:rPr>
              <a:t>appearance</a:t>
            </a:r>
          </a:p>
          <a:p>
            <a:pPr marL="457200" lvl="0" indent="-304800" rtl="0">
              <a:spcBef>
                <a:spcPts val="0"/>
              </a:spcBef>
              <a:buSzPct val="100000"/>
              <a:buChar char="-"/>
            </a:pPr>
            <a:r>
              <a:rPr lang="en-GB" sz="1200" dirty="0" smtClean="0">
                <a:solidFill>
                  <a:srgbClr val="FFFFFF"/>
                </a:solidFill>
              </a:rPr>
              <a:t>Occlusal radiograph recommended </a:t>
            </a:r>
            <a:r>
              <a:rPr lang="en-GB" sz="1200" dirty="0" smtClean="0">
                <a:solidFill>
                  <a:srgbClr val="FFFFFF"/>
                </a:solidFill>
                <a:sym typeface="Wingdings"/>
              </a:rPr>
              <a:t> check for displacement/root fracture, serves as baseline </a:t>
            </a:r>
            <a:endParaRPr lang="en-GB" sz="1200" dirty="0">
              <a:solidFill>
                <a:srgbClr val="FFFFFF"/>
              </a:solidFill>
            </a:endParaRPr>
          </a:p>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TREATMENT </a:t>
            </a:r>
            <a:endParaRPr lang="en-GB" sz="1200" dirty="0">
              <a:solidFill>
                <a:srgbClr val="FFFFFF"/>
              </a:solidFill>
            </a:endParaRPr>
          </a:p>
          <a:p>
            <a:pPr marL="457200" lvl="0" indent="-304800" rtl="0">
              <a:spcBef>
                <a:spcPts val="0"/>
              </a:spcBef>
              <a:buSzPct val="100000"/>
              <a:buChar char="-"/>
            </a:pPr>
            <a:r>
              <a:rPr lang="en-GB" sz="1200" dirty="0">
                <a:solidFill>
                  <a:srgbClr val="FFFFFF"/>
                </a:solidFill>
              </a:rPr>
              <a:t>Not needed, </a:t>
            </a:r>
            <a:r>
              <a:rPr lang="en-GB" sz="1200" dirty="0" smtClean="0">
                <a:solidFill>
                  <a:srgbClr val="FFFFFF"/>
                </a:solidFill>
              </a:rPr>
              <a:t>monitor</a:t>
            </a:r>
            <a:endParaRPr lang="en-GB" sz="1200" dirty="0">
              <a:solidFill>
                <a:srgbClr val="FFFFFF"/>
              </a:solidFill>
            </a:endParaRPr>
          </a:p>
          <a:p>
            <a:pPr marL="457200" lvl="0" indent="-304800" rtl="0">
              <a:spcBef>
                <a:spcPts val="0"/>
              </a:spcBef>
              <a:buSzPct val="100000"/>
              <a:buChar char="-"/>
            </a:pPr>
            <a:r>
              <a:rPr lang="en-GB" sz="1200" dirty="0">
                <a:solidFill>
                  <a:srgbClr val="FFFFFF"/>
                </a:solidFill>
              </a:rPr>
              <a:t>Clinical </a:t>
            </a:r>
            <a:r>
              <a:rPr lang="en-GB" sz="1200" dirty="0" err="1" smtClean="0">
                <a:solidFill>
                  <a:srgbClr val="FFFFFF"/>
                </a:solidFill>
              </a:rPr>
              <a:t>followup</a:t>
            </a:r>
            <a:r>
              <a:rPr lang="en-GB" sz="1200" dirty="0" smtClean="0">
                <a:solidFill>
                  <a:srgbClr val="FFFFFF"/>
                </a:solidFill>
              </a:rPr>
              <a:t>: 1 week, 6-8 weeks </a:t>
            </a:r>
          </a:p>
          <a:p>
            <a:pPr marL="457200" lvl="0" indent="-304800" rtl="0">
              <a:spcBef>
                <a:spcPts val="0"/>
              </a:spcBef>
              <a:buSzPct val="100000"/>
              <a:buChar char="-"/>
            </a:pPr>
            <a:r>
              <a:rPr lang="en-GB" sz="1200" dirty="0" smtClean="0">
                <a:solidFill>
                  <a:srgbClr val="FFFFFF"/>
                </a:solidFill>
              </a:rPr>
              <a:t>OHI: Brush area with soft toothbrush + apply 0.12% </a:t>
            </a:r>
            <a:r>
              <a:rPr lang="en-GB" sz="1200" dirty="0" err="1" smtClean="0">
                <a:solidFill>
                  <a:srgbClr val="FFFFFF"/>
                </a:solidFill>
              </a:rPr>
              <a:t>CHx</a:t>
            </a:r>
            <a:r>
              <a:rPr lang="en-GB" sz="1200" dirty="0" smtClean="0">
                <a:solidFill>
                  <a:srgbClr val="FFFFFF"/>
                </a:solidFill>
              </a:rPr>
              <a:t> gel with cotton bud 2/day for 1 week </a:t>
            </a:r>
          </a:p>
          <a:p>
            <a:pPr lvl="0" rtl="0">
              <a:spcBef>
                <a:spcPts val="0"/>
              </a:spcBef>
              <a:spcAft>
                <a:spcPts val="0"/>
              </a:spcAft>
              <a:buNone/>
            </a:pPr>
            <a:endParaRPr lang="en-GB" sz="1200" dirty="0" smtClean="0">
              <a:solidFill>
                <a:srgbClr val="FFFFFF"/>
              </a:solidFill>
            </a:endParaRPr>
          </a:p>
        </p:txBody>
      </p:sp>
    </p:spTree>
    <p:extLst>
      <p:ext uri="{BB962C8B-B14F-4D97-AF65-F5344CB8AC3E}">
        <p14:creationId xmlns:p14="http://schemas.microsoft.com/office/powerpoint/2010/main" val="311954627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dirty="0" smtClean="0">
                <a:solidFill>
                  <a:srgbClr val="FFFFFF"/>
                </a:solidFill>
              </a:rPr>
              <a:t>Extrusion</a:t>
            </a:r>
            <a:endParaRPr lang="en-GB" dirty="0">
              <a:solidFill>
                <a:srgbClr val="FFFFFF"/>
              </a:solidFill>
            </a:endParaRPr>
          </a:p>
        </p:txBody>
      </p:sp>
      <p:sp>
        <p:nvSpPr>
          <p:cNvPr id="84" name="Shape 84"/>
          <p:cNvSpPr txBox="1">
            <a:spLocks noGrp="1"/>
          </p:cNvSpPr>
          <p:nvPr>
            <p:ph type="body" idx="1"/>
          </p:nvPr>
        </p:nvSpPr>
        <p:spPr>
          <a:prstGeom prst="rect">
            <a:avLst/>
          </a:prstGeom>
        </p:spPr>
        <p:txBody>
          <a:bodyPr lIns="91425" tIns="91425" rIns="91425" bIns="91425" anchor="t" anchorCtr="0">
            <a:noAutofit/>
          </a:bodyPr>
          <a:lstStyle/>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DIAGNOSIS</a:t>
            </a:r>
          </a:p>
          <a:p>
            <a:pPr marL="457200" lvl="0" indent="-304800" rtl="0">
              <a:spcBef>
                <a:spcPts val="0"/>
              </a:spcBef>
              <a:buSzPct val="100000"/>
              <a:buChar char="-"/>
            </a:pPr>
            <a:r>
              <a:rPr lang="en-GB" sz="1200" dirty="0" smtClean="0">
                <a:solidFill>
                  <a:srgbClr val="FFFFFF"/>
                </a:solidFill>
              </a:rPr>
              <a:t>Tooth partially displaced from socket</a:t>
            </a:r>
          </a:p>
          <a:p>
            <a:pPr marL="457200" lvl="0" indent="-304800" rtl="0">
              <a:spcBef>
                <a:spcPts val="0"/>
              </a:spcBef>
              <a:buSzPct val="100000"/>
              <a:buChar char="-"/>
            </a:pPr>
            <a:r>
              <a:rPr lang="en-GB" sz="1200" dirty="0" smtClean="0">
                <a:solidFill>
                  <a:srgbClr val="FFFFFF"/>
                </a:solidFill>
              </a:rPr>
              <a:t>Tooth appears elongated, mobility ++, </a:t>
            </a:r>
          </a:p>
          <a:p>
            <a:pPr marL="457200" lvl="0" indent="-304800">
              <a:spcBef>
                <a:spcPts val="0"/>
              </a:spcBef>
              <a:buSzPct val="100000"/>
              <a:buChar char="-"/>
            </a:pPr>
            <a:r>
              <a:rPr lang="en-GB" sz="1200" dirty="0" smtClean="0">
                <a:solidFill>
                  <a:srgbClr val="FFFFFF"/>
                </a:solidFill>
              </a:rPr>
              <a:t>Radiographically increased PDL space apically</a:t>
            </a:r>
          </a:p>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TREATMENT </a:t>
            </a:r>
          </a:p>
          <a:p>
            <a:pPr lvl="0">
              <a:spcBef>
                <a:spcPts val="0"/>
              </a:spcBef>
              <a:spcAft>
                <a:spcPts val="0"/>
              </a:spcAft>
              <a:buClr>
                <a:schemeClr val="dk1"/>
              </a:buClr>
              <a:buSzPct val="91666"/>
              <a:buFont typeface="Arial"/>
              <a:buNone/>
            </a:pPr>
            <a:r>
              <a:rPr lang="en-GB" sz="1200" dirty="0" smtClean="0">
                <a:solidFill>
                  <a:srgbClr val="FFFFFF"/>
                </a:solidFill>
              </a:rPr>
              <a:t>* Based on degree of displacement, mobility, root formation, and coping ability of child </a:t>
            </a:r>
            <a:endParaRPr lang="en-GB" sz="1200" dirty="0">
              <a:solidFill>
                <a:srgbClr val="FFFFFF"/>
              </a:solidFill>
            </a:endParaRPr>
          </a:p>
          <a:p>
            <a:pPr marL="457200" lvl="0" indent="-304800" rtl="0">
              <a:spcBef>
                <a:spcPts val="0"/>
              </a:spcBef>
              <a:buSzPct val="100000"/>
              <a:buAutoNum type="arabicPeriod"/>
            </a:pPr>
            <a:r>
              <a:rPr lang="en-GB" sz="1200" dirty="0">
                <a:solidFill>
                  <a:srgbClr val="FFFFFF"/>
                </a:solidFill>
              </a:rPr>
              <a:t>If minor (&lt;3mm), immature developing </a:t>
            </a:r>
            <a:r>
              <a:rPr lang="en-GB" sz="1200" dirty="0" smtClean="0">
                <a:solidFill>
                  <a:srgbClr val="FFFFFF"/>
                </a:solidFill>
              </a:rPr>
              <a:t>tooth: careful </a:t>
            </a:r>
            <a:r>
              <a:rPr lang="en-GB" sz="1200" dirty="0">
                <a:solidFill>
                  <a:srgbClr val="FFFFFF"/>
                </a:solidFill>
              </a:rPr>
              <a:t>reposition/leave for spontaneous realignment</a:t>
            </a:r>
          </a:p>
          <a:p>
            <a:pPr marL="457200" lvl="0" indent="-304800" rtl="0">
              <a:spcBef>
                <a:spcPts val="0"/>
              </a:spcBef>
              <a:buSzPct val="100000"/>
              <a:buAutoNum type="arabicPeriod"/>
            </a:pPr>
            <a:r>
              <a:rPr lang="en-GB" sz="1200" dirty="0">
                <a:solidFill>
                  <a:srgbClr val="FFFFFF"/>
                </a:solidFill>
              </a:rPr>
              <a:t>If severe, fully formed permanent tooth = extraction</a:t>
            </a:r>
          </a:p>
          <a:p>
            <a:pPr marL="457200" lvl="0" indent="-304800">
              <a:spcBef>
                <a:spcPts val="0"/>
              </a:spcBef>
              <a:buSzPct val="100000"/>
              <a:buAutoNum type="arabicPeriod"/>
            </a:pPr>
            <a:r>
              <a:rPr lang="en-GB" sz="1200" dirty="0">
                <a:solidFill>
                  <a:srgbClr val="FFFFFF"/>
                </a:solidFill>
              </a:rPr>
              <a:t>Follow-</a:t>
            </a:r>
            <a:r>
              <a:rPr lang="en-GB" sz="1200" dirty="0" smtClean="0">
                <a:solidFill>
                  <a:srgbClr val="FFFFFF"/>
                </a:solidFill>
              </a:rPr>
              <a:t>up: 1 week, 6/8 weeks, 6 months, 1 year (radiographs at 6/8 weeks, 6 months, 1 year)</a:t>
            </a:r>
          </a:p>
          <a:p>
            <a:pPr marL="457200" lvl="0" indent="-304800">
              <a:spcBef>
                <a:spcPts val="0"/>
              </a:spcBef>
              <a:buSzPct val="100000"/>
              <a:buAutoNum type="arabicPeriod"/>
            </a:pPr>
            <a:endParaRPr lang="en-GB" sz="1200" dirty="0" smtClean="0">
              <a:solidFill>
                <a:srgbClr val="FFFFFF"/>
              </a:solidFill>
            </a:endParaRPr>
          </a:p>
          <a:p>
            <a:pPr lvl="0">
              <a:spcBef>
                <a:spcPts val="0"/>
              </a:spcBef>
              <a:buNone/>
            </a:pPr>
            <a:r>
              <a:rPr lang="en-CA" sz="1200" dirty="0" smtClean="0">
                <a:solidFill>
                  <a:srgbClr val="FFFFFF"/>
                </a:solidFill>
              </a:rPr>
              <a:t>Tooth may become discoloured, monitor discoloured teeth for signs of infection (</a:t>
            </a:r>
            <a:r>
              <a:rPr lang="en-CA" sz="1200" dirty="0" err="1" smtClean="0">
                <a:solidFill>
                  <a:srgbClr val="FFFFFF"/>
                </a:solidFill>
              </a:rPr>
              <a:t>eg</a:t>
            </a:r>
            <a:r>
              <a:rPr lang="en-CA" sz="1200" dirty="0" smtClean="0">
                <a:solidFill>
                  <a:srgbClr val="FFFFFF"/>
                </a:solidFill>
              </a:rPr>
              <a:t>. draining sinus, loss of bone at furcation) </a:t>
            </a:r>
            <a:endParaRPr sz="12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dirty="0" smtClean="0">
                <a:solidFill>
                  <a:srgbClr val="FFFFFF"/>
                </a:solidFill>
              </a:rPr>
              <a:t>Lateral Luxation</a:t>
            </a:r>
            <a:endParaRPr lang="en-GB" dirty="0">
              <a:solidFill>
                <a:srgbClr val="FFFFFF"/>
              </a:solidFill>
            </a:endParaRPr>
          </a:p>
        </p:txBody>
      </p:sp>
      <p:sp>
        <p:nvSpPr>
          <p:cNvPr id="84" name="Shape 84"/>
          <p:cNvSpPr txBox="1">
            <a:spLocks noGrp="1"/>
          </p:cNvSpPr>
          <p:nvPr>
            <p:ph type="body" idx="1"/>
          </p:nvPr>
        </p:nvSpPr>
        <p:spPr>
          <a:prstGeom prst="rect">
            <a:avLst/>
          </a:prstGeom>
        </p:spPr>
        <p:txBody>
          <a:bodyPr lIns="91425" tIns="91425" rIns="91425" bIns="91425" anchor="t" anchorCtr="0">
            <a:noAutofit/>
          </a:bodyPr>
          <a:lstStyle/>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DIAGNOSIS</a:t>
            </a:r>
          </a:p>
          <a:p>
            <a:pPr marL="457200" lvl="0" indent="-304800" rtl="0">
              <a:spcBef>
                <a:spcPts val="0"/>
              </a:spcBef>
              <a:buSzPct val="100000"/>
              <a:buChar char="-"/>
            </a:pPr>
            <a:r>
              <a:rPr lang="en-GB" sz="1200" dirty="0" smtClean="0">
                <a:solidFill>
                  <a:srgbClr val="FFFFFF"/>
                </a:solidFill>
              </a:rPr>
              <a:t>Tooth displaced </a:t>
            </a:r>
            <a:r>
              <a:rPr lang="en-GB" sz="1200" dirty="0" err="1" smtClean="0">
                <a:solidFill>
                  <a:srgbClr val="FFFFFF"/>
                </a:solidFill>
              </a:rPr>
              <a:t>palatally</a:t>
            </a:r>
            <a:r>
              <a:rPr lang="en-GB" sz="1200" dirty="0" smtClean="0">
                <a:solidFill>
                  <a:srgbClr val="FFFFFF"/>
                </a:solidFill>
              </a:rPr>
              <a:t> or </a:t>
            </a:r>
            <a:r>
              <a:rPr lang="en-GB" sz="1200" dirty="0" err="1" smtClean="0">
                <a:solidFill>
                  <a:srgbClr val="FFFFFF"/>
                </a:solidFill>
              </a:rPr>
              <a:t>labially</a:t>
            </a:r>
            <a:r>
              <a:rPr lang="en-GB" sz="1200" dirty="0" smtClean="0">
                <a:solidFill>
                  <a:srgbClr val="FFFFFF"/>
                </a:solidFill>
              </a:rPr>
              <a:t> </a:t>
            </a:r>
          </a:p>
          <a:p>
            <a:pPr marL="457200" lvl="0" indent="-304800" rtl="0">
              <a:spcBef>
                <a:spcPts val="0"/>
              </a:spcBef>
              <a:buSzPct val="100000"/>
              <a:buChar char="-"/>
            </a:pPr>
            <a:r>
              <a:rPr lang="en-GB" sz="1200" dirty="0" smtClean="0">
                <a:solidFill>
                  <a:srgbClr val="FFFFFF"/>
                </a:solidFill>
              </a:rPr>
              <a:t>Nil mobility </a:t>
            </a:r>
          </a:p>
          <a:p>
            <a:pPr marL="457200" lvl="0" indent="-304800">
              <a:spcBef>
                <a:spcPts val="0"/>
              </a:spcBef>
              <a:buSzPct val="100000"/>
              <a:buChar char="-"/>
            </a:pPr>
            <a:r>
              <a:rPr lang="en-GB" sz="1200" dirty="0" smtClean="0">
                <a:solidFill>
                  <a:srgbClr val="FFFFFF"/>
                </a:solidFill>
              </a:rPr>
              <a:t>Occlusal radiograph: increased PDL space, position of displaced tooth in relation to permanent successor </a:t>
            </a:r>
          </a:p>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TREATMENT </a:t>
            </a:r>
          </a:p>
          <a:p>
            <a:pPr marL="457200" lvl="0" indent="-304800" rtl="0">
              <a:spcBef>
                <a:spcPts val="0"/>
              </a:spcBef>
              <a:buSzPct val="100000"/>
              <a:buAutoNum type="arabicPeriod"/>
            </a:pPr>
            <a:r>
              <a:rPr lang="en-GB" sz="1200" dirty="0" smtClean="0">
                <a:solidFill>
                  <a:srgbClr val="FFFFFF"/>
                </a:solidFill>
              </a:rPr>
              <a:t>No occlusal interference (</a:t>
            </a:r>
            <a:r>
              <a:rPr lang="en-GB" sz="1200" dirty="0" err="1" smtClean="0">
                <a:solidFill>
                  <a:srgbClr val="FFFFFF"/>
                </a:solidFill>
              </a:rPr>
              <a:t>eg</a:t>
            </a:r>
            <a:r>
              <a:rPr lang="en-GB" sz="1200" dirty="0" smtClean="0">
                <a:solidFill>
                  <a:srgbClr val="FFFFFF"/>
                </a:solidFill>
              </a:rPr>
              <a:t>. Anterior open bite) </a:t>
            </a:r>
            <a:r>
              <a:rPr lang="en-GB" sz="1200" dirty="0" smtClean="0">
                <a:solidFill>
                  <a:srgbClr val="FFFFFF"/>
                </a:solidFill>
                <a:sym typeface="Wingdings"/>
              </a:rPr>
              <a:t> Spontaneous repositioning </a:t>
            </a:r>
            <a:endParaRPr lang="en-GB" sz="1200" dirty="0">
              <a:solidFill>
                <a:srgbClr val="FFFFFF"/>
              </a:solidFill>
            </a:endParaRPr>
          </a:p>
          <a:p>
            <a:pPr marL="457200" lvl="0" indent="-304800" rtl="0">
              <a:spcBef>
                <a:spcPts val="0"/>
              </a:spcBef>
              <a:buSzPct val="100000"/>
              <a:buAutoNum type="arabicPeriod"/>
            </a:pPr>
            <a:r>
              <a:rPr lang="en-GB" sz="1200" dirty="0" smtClean="0">
                <a:solidFill>
                  <a:srgbClr val="FFFFFF"/>
                </a:solidFill>
              </a:rPr>
              <a:t>Minor occlusal interference </a:t>
            </a:r>
            <a:r>
              <a:rPr lang="en-GB" sz="1200" dirty="0" smtClean="0">
                <a:solidFill>
                  <a:srgbClr val="FFFFFF"/>
                </a:solidFill>
                <a:sym typeface="Wingdings"/>
              </a:rPr>
              <a:t> minor occlusal adjustment </a:t>
            </a:r>
            <a:endParaRPr lang="en-GB" sz="1200" dirty="0">
              <a:solidFill>
                <a:srgbClr val="FFFFFF"/>
              </a:solidFill>
            </a:endParaRPr>
          </a:p>
          <a:p>
            <a:pPr marL="457200" lvl="0" indent="-304800">
              <a:spcBef>
                <a:spcPts val="0"/>
              </a:spcBef>
              <a:buSzPct val="100000"/>
              <a:buAutoNum type="arabicPeriod"/>
            </a:pPr>
            <a:r>
              <a:rPr lang="en-GB" sz="1200" dirty="0" smtClean="0">
                <a:solidFill>
                  <a:srgbClr val="FFFFFF"/>
                </a:solidFill>
              </a:rPr>
              <a:t>More severe occlusal interference </a:t>
            </a:r>
            <a:r>
              <a:rPr lang="en-GB" sz="1200" dirty="0" smtClean="0">
                <a:solidFill>
                  <a:srgbClr val="FFFFFF"/>
                </a:solidFill>
                <a:sym typeface="Wingdings"/>
              </a:rPr>
              <a:t> gentle repositioning under LA</a:t>
            </a:r>
          </a:p>
          <a:p>
            <a:pPr marL="457200" lvl="0" indent="-304800">
              <a:spcBef>
                <a:spcPts val="0"/>
              </a:spcBef>
              <a:buSzPct val="100000"/>
              <a:buAutoNum type="arabicPeriod"/>
            </a:pPr>
            <a:r>
              <a:rPr lang="en-GB" sz="1200" dirty="0" smtClean="0">
                <a:solidFill>
                  <a:srgbClr val="FFFFFF"/>
                </a:solidFill>
              </a:rPr>
              <a:t>Severe displacement </a:t>
            </a:r>
            <a:r>
              <a:rPr lang="en-GB" sz="1200" dirty="0" smtClean="0">
                <a:solidFill>
                  <a:srgbClr val="FFFFFF"/>
                </a:solidFill>
                <a:sym typeface="Wingdings"/>
              </a:rPr>
              <a:t> extraction </a:t>
            </a:r>
          </a:p>
          <a:p>
            <a:pPr marL="457200" lvl="0" indent="-304800">
              <a:spcBef>
                <a:spcPts val="0"/>
              </a:spcBef>
              <a:buSzPct val="100000"/>
              <a:buAutoNum type="arabicPeriod"/>
            </a:pPr>
            <a:r>
              <a:rPr lang="en-GB" sz="1200" dirty="0" err="1" smtClean="0">
                <a:solidFill>
                  <a:srgbClr val="FFFFFF"/>
                </a:solidFill>
                <a:sym typeface="Wingdings"/>
              </a:rPr>
              <a:t>Followup</a:t>
            </a:r>
            <a:r>
              <a:rPr lang="en-GB" sz="1200" dirty="0" smtClean="0">
                <a:solidFill>
                  <a:srgbClr val="FFFFFF"/>
                </a:solidFill>
                <a:sym typeface="Wingdings"/>
              </a:rPr>
              <a:t>: 1 week, 2-3 weeks, 6-8 weeks, 1 year (radiographs at 6-8 weeks, 1 year) </a:t>
            </a:r>
            <a:endParaRPr lang="en-GB" sz="1200" dirty="0" smtClean="0">
              <a:solidFill>
                <a:srgbClr val="FFFFFF"/>
              </a:solidFill>
            </a:endParaRPr>
          </a:p>
          <a:p>
            <a:pPr marL="457200" lvl="0" indent="-304800">
              <a:spcBef>
                <a:spcPts val="0"/>
              </a:spcBef>
              <a:buSzPct val="100000"/>
              <a:buAutoNum type="arabicPeriod"/>
            </a:pPr>
            <a:endParaRPr lang="en-GB" sz="1200" dirty="0" smtClean="0">
              <a:solidFill>
                <a:srgbClr val="FFFFFF"/>
              </a:solidFill>
            </a:endParaRPr>
          </a:p>
        </p:txBody>
      </p:sp>
    </p:spTree>
    <p:extLst>
      <p:ext uri="{BB962C8B-B14F-4D97-AF65-F5344CB8AC3E}">
        <p14:creationId xmlns:p14="http://schemas.microsoft.com/office/powerpoint/2010/main" val="137711612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dirty="0" smtClean="0">
                <a:solidFill>
                  <a:srgbClr val="FFFFFF"/>
                </a:solidFill>
              </a:rPr>
              <a:t>Intrusion</a:t>
            </a:r>
            <a:endParaRPr lang="en-GB" dirty="0">
              <a:solidFill>
                <a:srgbClr val="FFFFFF"/>
              </a:solidFill>
            </a:endParaRPr>
          </a:p>
        </p:txBody>
      </p:sp>
      <p:sp>
        <p:nvSpPr>
          <p:cNvPr id="84" name="Shape 84"/>
          <p:cNvSpPr txBox="1">
            <a:spLocks noGrp="1"/>
          </p:cNvSpPr>
          <p:nvPr>
            <p:ph type="body" idx="1"/>
          </p:nvPr>
        </p:nvSpPr>
        <p:spPr>
          <a:prstGeom prst="rect">
            <a:avLst/>
          </a:prstGeom>
        </p:spPr>
        <p:txBody>
          <a:bodyPr lIns="91425" tIns="91425" rIns="91425" bIns="91425" anchor="t" anchorCtr="0">
            <a:noAutofit/>
          </a:bodyPr>
          <a:lstStyle/>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DIAGNOSIS</a:t>
            </a:r>
          </a:p>
          <a:p>
            <a:pPr marL="457200" lvl="0" indent="-304800" rtl="0">
              <a:spcBef>
                <a:spcPts val="0"/>
              </a:spcBef>
              <a:buSzPct val="100000"/>
              <a:buChar char="-"/>
            </a:pPr>
            <a:r>
              <a:rPr lang="en-GB" sz="1200" dirty="0" smtClean="0">
                <a:solidFill>
                  <a:srgbClr val="FFFFFF"/>
                </a:solidFill>
              </a:rPr>
              <a:t>Tooth displaced through labial bone plate or can be impinging on permanent tooth bud </a:t>
            </a:r>
          </a:p>
          <a:p>
            <a:pPr marL="457200" lvl="0" indent="-304800" rtl="0">
              <a:spcBef>
                <a:spcPts val="0"/>
              </a:spcBef>
              <a:buSzPct val="100000"/>
              <a:buChar char="-"/>
            </a:pPr>
            <a:r>
              <a:rPr lang="en-GB" sz="1200" dirty="0" smtClean="0">
                <a:solidFill>
                  <a:srgbClr val="FFFFFF"/>
                </a:solidFill>
              </a:rPr>
              <a:t>Radiographs: if displaced through labial bone, can visualise apical tip + tooth appears shorter than contralateral, if impinging on permanent tooth bud the apical tip cannot be visualised and the tooth appears elongated </a:t>
            </a:r>
          </a:p>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TREATMENT </a:t>
            </a:r>
          </a:p>
          <a:p>
            <a:pPr marL="457200" lvl="0" indent="-304800" rtl="0">
              <a:spcBef>
                <a:spcPts val="0"/>
              </a:spcBef>
              <a:buSzPct val="100000"/>
              <a:buAutoNum type="arabicPeriod"/>
            </a:pPr>
            <a:r>
              <a:rPr lang="en-GB" sz="1200" dirty="0" smtClean="0">
                <a:solidFill>
                  <a:srgbClr val="FFFFFF"/>
                </a:solidFill>
              </a:rPr>
              <a:t>Apex displaced towards labial bone plate = spontaneous repositioning </a:t>
            </a:r>
            <a:endParaRPr lang="en-GB" sz="1200" dirty="0">
              <a:solidFill>
                <a:srgbClr val="FFFFFF"/>
              </a:solidFill>
            </a:endParaRPr>
          </a:p>
          <a:p>
            <a:pPr marL="457200" lvl="0" indent="-304800" rtl="0">
              <a:spcBef>
                <a:spcPts val="0"/>
              </a:spcBef>
              <a:buSzPct val="100000"/>
              <a:buAutoNum type="arabicPeriod"/>
            </a:pPr>
            <a:r>
              <a:rPr lang="en-GB" sz="1200" dirty="0" smtClean="0">
                <a:solidFill>
                  <a:srgbClr val="FFFFFF"/>
                </a:solidFill>
              </a:rPr>
              <a:t>Apex displaced towards permanent tooth germ = extract </a:t>
            </a:r>
          </a:p>
          <a:p>
            <a:pPr marL="457200" lvl="0" indent="-304800" rtl="0">
              <a:spcBef>
                <a:spcPts val="0"/>
              </a:spcBef>
              <a:buSzPct val="100000"/>
              <a:buAutoNum type="arabicPeriod"/>
            </a:pPr>
            <a:r>
              <a:rPr lang="en-GB" sz="1200" dirty="0" smtClean="0">
                <a:solidFill>
                  <a:srgbClr val="FFFFFF"/>
                </a:solidFill>
              </a:rPr>
              <a:t>Follow up: 1 week, 3-4 weeks, 6-8 weeks, 6 months, 1 year or until permanent tooth erupts (radiographs start at 3-4 weeks) </a:t>
            </a:r>
            <a:endParaRPr lang="en-GB" sz="1200" dirty="0">
              <a:solidFill>
                <a:srgbClr val="FFFFFF"/>
              </a:solidFill>
            </a:endParaRPr>
          </a:p>
          <a:p>
            <a:pPr marL="457200" lvl="0" indent="-304800">
              <a:spcBef>
                <a:spcPts val="0"/>
              </a:spcBef>
              <a:buSzPct val="100000"/>
              <a:buAutoNum type="arabicPeriod"/>
            </a:pPr>
            <a:endParaRPr lang="en-GB" sz="1200" dirty="0" smtClean="0">
              <a:solidFill>
                <a:srgbClr val="FFFFFF"/>
              </a:solidFill>
            </a:endParaRPr>
          </a:p>
        </p:txBody>
      </p:sp>
    </p:spTree>
    <p:extLst>
      <p:ext uri="{BB962C8B-B14F-4D97-AF65-F5344CB8AC3E}">
        <p14:creationId xmlns:p14="http://schemas.microsoft.com/office/powerpoint/2010/main" val="373556135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dirty="0" smtClean="0">
                <a:solidFill>
                  <a:srgbClr val="FFFFFF"/>
                </a:solidFill>
              </a:rPr>
              <a:t>Avulsion </a:t>
            </a:r>
            <a:endParaRPr lang="en-GB" dirty="0">
              <a:solidFill>
                <a:srgbClr val="FFFFFF"/>
              </a:solidFill>
            </a:endParaRPr>
          </a:p>
        </p:txBody>
      </p:sp>
      <p:sp>
        <p:nvSpPr>
          <p:cNvPr id="84" name="Shape 84"/>
          <p:cNvSpPr txBox="1">
            <a:spLocks noGrp="1"/>
          </p:cNvSpPr>
          <p:nvPr>
            <p:ph type="body" idx="1"/>
          </p:nvPr>
        </p:nvSpPr>
        <p:spPr>
          <a:prstGeom prst="rect">
            <a:avLst/>
          </a:prstGeom>
        </p:spPr>
        <p:txBody>
          <a:bodyPr lIns="91425" tIns="91425" rIns="91425" bIns="91425" anchor="t" anchorCtr="0">
            <a:noAutofit/>
          </a:bodyPr>
          <a:lstStyle/>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DIAGNOSIS</a:t>
            </a:r>
          </a:p>
          <a:p>
            <a:pPr marL="457200" lvl="0" indent="-304800" rtl="0">
              <a:spcBef>
                <a:spcPts val="0"/>
              </a:spcBef>
              <a:buSzPct val="100000"/>
              <a:buChar char="-"/>
            </a:pPr>
            <a:r>
              <a:rPr lang="en-GB" sz="1200" dirty="0" smtClean="0">
                <a:solidFill>
                  <a:srgbClr val="FFFFFF"/>
                </a:solidFill>
              </a:rPr>
              <a:t>Pretty straightforward</a:t>
            </a:r>
          </a:p>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TREATMENT </a:t>
            </a:r>
          </a:p>
          <a:p>
            <a:pPr marL="457200" lvl="0" indent="-304800" rtl="0">
              <a:spcBef>
                <a:spcPts val="0"/>
              </a:spcBef>
              <a:buSzPct val="100000"/>
              <a:buAutoNum type="arabicPeriod"/>
            </a:pPr>
            <a:r>
              <a:rPr lang="en-GB" sz="1200" dirty="0" smtClean="0">
                <a:solidFill>
                  <a:srgbClr val="FFFFFF"/>
                </a:solidFill>
              </a:rPr>
              <a:t>Do not replant primary teeth </a:t>
            </a:r>
          </a:p>
          <a:p>
            <a:pPr marL="457200" lvl="0" indent="-304800" rtl="0">
              <a:spcBef>
                <a:spcPts val="0"/>
              </a:spcBef>
              <a:buSzPct val="100000"/>
              <a:buAutoNum type="arabicPeriod"/>
            </a:pPr>
            <a:r>
              <a:rPr lang="en-GB" sz="1200" dirty="0" err="1" smtClean="0">
                <a:solidFill>
                  <a:srgbClr val="FFFFFF"/>
                </a:solidFill>
              </a:rPr>
              <a:t>Followup</a:t>
            </a:r>
            <a:r>
              <a:rPr lang="en-GB" sz="1200" dirty="0" smtClean="0">
                <a:solidFill>
                  <a:srgbClr val="FFFFFF"/>
                </a:solidFill>
              </a:rPr>
              <a:t> 1 week, 6 months, 1 year (or until permanent tooth erupts) </a:t>
            </a:r>
            <a:endParaRPr lang="en-GB" sz="1200" dirty="0">
              <a:solidFill>
                <a:srgbClr val="FFFFFF"/>
              </a:solidFill>
            </a:endParaRPr>
          </a:p>
          <a:p>
            <a:pPr marL="457200" lvl="0" indent="-304800">
              <a:spcBef>
                <a:spcPts val="0"/>
              </a:spcBef>
              <a:buSzPct val="100000"/>
              <a:buAutoNum type="arabicPeriod"/>
            </a:pPr>
            <a:endParaRPr lang="en-GB" sz="1200" dirty="0" smtClean="0">
              <a:solidFill>
                <a:srgbClr val="FFFFFF"/>
              </a:solidFill>
            </a:endParaRPr>
          </a:p>
        </p:txBody>
      </p:sp>
    </p:spTree>
    <p:extLst>
      <p:ext uri="{BB962C8B-B14F-4D97-AF65-F5344CB8AC3E}">
        <p14:creationId xmlns:p14="http://schemas.microsoft.com/office/powerpoint/2010/main" val="55800956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dirty="0" smtClean="0">
                <a:solidFill>
                  <a:srgbClr val="FFFFFF"/>
                </a:solidFill>
              </a:rPr>
              <a:t>Uncomplicated Fracture </a:t>
            </a:r>
            <a:endParaRPr lang="en-GB" dirty="0">
              <a:solidFill>
                <a:srgbClr val="FFFFFF"/>
              </a:solidFill>
            </a:endParaRPr>
          </a:p>
        </p:txBody>
      </p:sp>
      <p:sp>
        <p:nvSpPr>
          <p:cNvPr id="84" name="Shape 84"/>
          <p:cNvSpPr txBox="1">
            <a:spLocks noGrp="1"/>
          </p:cNvSpPr>
          <p:nvPr>
            <p:ph type="body" idx="1"/>
          </p:nvPr>
        </p:nvSpPr>
        <p:spPr>
          <a:prstGeom prst="rect">
            <a:avLst/>
          </a:prstGeom>
        </p:spPr>
        <p:txBody>
          <a:bodyPr lIns="91425" tIns="91425" rIns="91425" bIns="91425" anchor="t" anchorCtr="0">
            <a:noAutofit/>
          </a:bodyPr>
          <a:lstStyle/>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DIAGNOSIS</a:t>
            </a:r>
          </a:p>
          <a:p>
            <a:pPr marL="457200" lvl="0" indent="-304800" rtl="0">
              <a:spcBef>
                <a:spcPts val="0"/>
              </a:spcBef>
              <a:buSzPct val="100000"/>
              <a:buChar char="-"/>
            </a:pPr>
            <a:r>
              <a:rPr lang="en-GB" sz="1200" dirty="0" smtClean="0">
                <a:solidFill>
                  <a:srgbClr val="FFFFFF"/>
                </a:solidFill>
              </a:rPr>
              <a:t>Fracture involving </a:t>
            </a:r>
            <a:r>
              <a:rPr lang="en-GB" sz="1200" dirty="0" err="1" smtClean="0">
                <a:solidFill>
                  <a:srgbClr val="FFFFFF"/>
                </a:solidFill>
              </a:rPr>
              <a:t>enamal</a:t>
            </a:r>
            <a:r>
              <a:rPr lang="en-GB" sz="1200" dirty="0" smtClean="0">
                <a:solidFill>
                  <a:srgbClr val="FFFFFF"/>
                </a:solidFill>
              </a:rPr>
              <a:t> and dentine, nil pulpal involvement </a:t>
            </a:r>
          </a:p>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TREATMENT </a:t>
            </a:r>
          </a:p>
          <a:p>
            <a:pPr marL="457200" lvl="0" indent="-304800" rtl="0">
              <a:spcBef>
                <a:spcPts val="0"/>
              </a:spcBef>
              <a:buSzPct val="100000"/>
              <a:buAutoNum type="arabicPeriod"/>
            </a:pPr>
            <a:r>
              <a:rPr lang="en-GB" sz="1200" dirty="0" smtClean="0">
                <a:solidFill>
                  <a:srgbClr val="FFFFFF"/>
                </a:solidFill>
              </a:rPr>
              <a:t>Smooth sharp edges, seal dentine with GIC, restore with CR</a:t>
            </a:r>
          </a:p>
          <a:p>
            <a:pPr marL="457200" lvl="0" indent="-304800" rtl="0">
              <a:spcBef>
                <a:spcPts val="0"/>
              </a:spcBef>
              <a:buSzPct val="100000"/>
              <a:buAutoNum type="arabicPeriod"/>
            </a:pPr>
            <a:r>
              <a:rPr lang="en-GB" sz="1200" dirty="0" smtClean="0">
                <a:solidFill>
                  <a:srgbClr val="FFFFFF"/>
                </a:solidFill>
              </a:rPr>
              <a:t>Clinical </a:t>
            </a:r>
            <a:r>
              <a:rPr lang="en-GB" sz="1200" dirty="0" err="1" smtClean="0">
                <a:solidFill>
                  <a:srgbClr val="FFFFFF"/>
                </a:solidFill>
              </a:rPr>
              <a:t>followup</a:t>
            </a:r>
            <a:r>
              <a:rPr lang="en-GB" sz="1200" dirty="0" smtClean="0">
                <a:solidFill>
                  <a:srgbClr val="FFFFFF"/>
                </a:solidFill>
              </a:rPr>
              <a:t> in 3-4 weeks </a:t>
            </a:r>
            <a:endParaRPr lang="en-GB" sz="1200" dirty="0">
              <a:solidFill>
                <a:srgbClr val="FFFFFF"/>
              </a:solidFill>
            </a:endParaRPr>
          </a:p>
          <a:p>
            <a:pPr marL="457200" lvl="0" indent="-304800">
              <a:spcBef>
                <a:spcPts val="0"/>
              </a:spcBef>
              <a:buSzPct val="100000"/>
              <a:buAutoNum type="arabicPeriod"/>
            </a:pPr>
            <a:endParaRPr lang="en-GB" sz="1200" dirty="0" smtClean="0">
              <a:solidFill>
                <a:srgbClr val="FFFFFF"/>
              </a:solidFill>
            </a:endParaRPr>
          </a:p>
        </p:txBody>
      </p:sp>
    </p:spTree>
    <p:extLst>
      <p:ext uri="{BB962C8B-B14F-4D97-AF65-F5344CB8AC3E}">
        <p14:creationId xmlns:p14="http://schemas.microsoft.com/office/powerpoint/2010/main" val="330259683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dirty="0" smtClean="0">
                <a:solidFill>
                  <a:srgbClr val="FFFFFF"/>
                </a:solidFill>
              </a:rPr>
              <a:t>Complicated Fracture</a:t>
            </a:r>
            <a:endParaRPr lang="en-GB" dirty="0">
              <a:solidFill>
                <a:srgbClr val="FFFFFF"/>
              </a:solidFill>
            </a:endParaRPr>
          </a:p>
        </p:txBody>
      </p:sp>
      <p:sp>
        <p:nvSpPr>
          <p:cNvPr id="122" name="Shape 122"/>
          <p:cNvSpPr txBox="1">
            <a:spLocks noGrp="1"/>
          </p:cNvSpPr>
          <p:nvPr>
            <p:ph type="body" idx="1"/>
          </p:nvPr>
        </p:nvSpPr>
        <p:spPr>
          <a:prstGeom prst="rect">
            <a:avLst/>
          </a:prstGeom>
        </p:spPr>
        <p:txBody>
          <a:bodyPr lIns="91425" tIns="91425" rIns="91425" bIns="91425" anchor="t" anchorCtr="0">
            <a:noAutofit/>
          </a:bodyPr>
          <a:lstStyle/>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DIAGNOSIS</a:t>
            </a:r>
            <a:endParaRPr lang="en-GB" sz="1200" dirty="0">
              <a:solidFill>
                <a:srgbClr val="FFFFFF"/>
              </a:solidFill>
            </a:endParaRPr>
          </a:p>
          <a:p>
            <a:pPr marL="457200" lvl="0" indent="-304800" rtl="0">
              <a:spcBef>
                <a:spcPts val="0"/>
              </a:spcBef>
              <a:buSzPct val="100000"/>
              <a:buChar char="-"/>
            </a:pPr>
            <a:r>
              <a:rPr lang="en-GB" sz="1200" dirty="0">
                <a:solidFill>
                  <a:srgbClr val="FFFFFF"/>
                </a:solidFill>
              </a:rPr>
              <a:t>Check for tooth fragment</a:t>
            </a:r>
          </a:p>
          <a:p>
            <a:pPr marL="457200" lvl="0" indent="-304800">
              <a:spcBef>
                <a:spcPts val="0"/>
              </a:spcBef>
              <a:buSzPct val="100000"/>
              <a:buChar char="-"/>
            </a:pPr>
            <a:r>
              <a:rPr lang="en-GB" sz="1200" dirty="0" smtClean="0">
                <a:solidFill>
                  <a:srgbClr val="FFFFFF"/>
                </a:solidFill>
              </a:rPr>
              <a:t>Radiographically </a:t>
            </a:r>
            <a:r>
              <a:rPr lang="en-GB" sz="1200" dirty="0">
                <a:solidFill>
                  <a:srgbClr val="FFFFFF"/>
                </a:solidFill>
              </a:rPr>
              <a:t>check </a:t>
            </a:r>
            <a:r>
              <a:rPr lang="en-GB" sz="1200" dirty="0" smtClean="0">
                <a:solidFill>
                  <a:srgbClr val="FFFFFF"/>
                </a:solidFill>
              </a:rPr>
              <a:t>for stage of root development </a:t>
            </a:r>
            <a:endParaRPr lang="en-GB" sz="1200" dirty="0">
              <a:solidFill>
                <a:srgbClr val="FFFFFF"/>
              </a:solidFill>
            </a:endParaRPr>
          </a:p>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TREATMENT </a:t>
            </a:r>
            <a:endParaRPr lang="en-GB" sz="1200" dirty="0">
              <a:solidFill>
                <a:srgbClr val="FFFFFF"/>
              </a:solidFill>
            </a:endParaRPr>
          </a:p>
          <a:p>
            <a:pPr marL="457200" lvl="0" indent="-304800" rtl="0">
              <a:spcBef>
                <a:spcPts val="0"/>
              </a:spcBef>
              <a:buSzPct val="100000"/>
              <a:buAutoNum type="arabicPeriod"/>
            </a:pPr>
            <a:r>
              <a:rPr lang="en-GB" sz="1200" dirty="0">
                <a:solidFill>
                  <a:srgbClr val="FFFFFF"/>
                </a:solidFill>
              </a:rPr>
              <a:t>If possible, preserve vital pulp by partial pulpotomy (depends also on </a:t>
            </a:r>
            <a:r>
              <a:rPr lang="en-GB" sz="1200" dirty="0" err="1">
                <a:solidFill>
                  <a:srgbClr val="FFFFFF"/>
                </a:solidFill>
              </a:rPr>
              <a:t>pt’s</a:t>
            </a:r>
            <a:r>
              <a:rPr lang="en-GB" sz="1200" dirty="0">
                <a:solidFill>
                  <a:srgbClr val="FFFFFF"/>
                </a:solidFill>
              </a:rPr>
              <a:t> ability to cope)</a:t>
            </a:r>
          </a:p>
          <a:p>
            <a:pPr marL="457200" lvl="0" indent="-304800" rtl="0">
              <a:spcBef>
                <a:spcPts val="0"/>
              </a:spcBef>
              <a:buSzPct val="100000"/>
              <a:buAutoNum type="arabicPeriod"/>
            </a:pPr>
            <a:r>
              <a:rPr lang="en-GB" sz="1200" dirty="0" smtClean="0">
                <a:solidFill>
                  <a:srgbClr val="FFFFFF"/>
                </a:solidFill>
              </a:rPr>
              <a:t>Partial (</a:t>
            </a:r>
            <a:r>
              <a:rPr lang="en-GB" sz="1200" dirty="0" err="1" smtClean="0">
                <a:solidFill>
                  <a:srgbClr val="FFFFFF"/>
                </a:solidFill>
              </a:rPr>
              <a:t>Cvek</a:t>
            </a:r>
            <a:r>
              <a:rPr lang="en-GB" sz="1200" dirty="0" smtClean="0">
                <a:solidFill>
                  <a:srgbClr val="FFFFFF"/>
                </a:solidFill>
              </a:rPr>
              <a:t>) </a:t>
            </a:r>
            <a:r>
              <a:rPr lang="en-GB" sz="1200" dirty="0">
                <a:solidFill>
                  <a:srgbClr val="FFFFFF"/>
                </a:solidFill>
              </a:rPr>
              <a:t>pulpotomy - remove 2mm of pulp tissue, apply saline cotton pellet until HA, place </a:t>
            </a:r>
            <a:r>
              <a:rPr lang="en-GB" sz="1200" dirty="0" err="1">
                <a:solidFill>
                  <a:srgbClr val="FFFFFF"/>
                </a:solidFill>
              </a:rPr>
              <a:t>Ca</a:t>
            </a:r>
            <a:r>
              <a:rPr lang="en-GB" sz="1200" dirty="0">
                <a:solidFill>
                  <a:srgbClr val="FFFFFF"/>
                </a:solidFill>
              </a:rPr>
              <a:t>(OH)2 or MTA, restore </a:t>
            </a:r>
            <a:r>
              <a:rPr lang="en-GB" sz="1200" dirty="0" err="1">
                <a:solidFill>
                  <a:srgbClr val="FFFFFF"/>
                </a:solidFill>
              </a:rPr>
              <a:t>coronally</a:t>
            </a:r>
            <a:r>
              <a:rPr lang="en-GB" sz="1200" dirty="0">
                <a:solidFill>
                  <a:srgbClr val="FFFFFF"/>
                </a:solidFill>
              </a:rPr>
              <a:t> (must have good seal)</a:t>
            </a:r>
          </a:p>
          <a:p>
            <a:pPr marL="457200" lvl="0" indent="-304800">
              <a:spcBef>
                <a:spcPts val="0"/>
              </a:spcBef>
              <a:buSzPct val="100000"/>
              <a:buAutoNum type="arabicPeriod"/>
            </a:pPr>
            <a:r>
              <a:rPr lang="en-GB" sz="1200" dirty="0" smtClean="0">
                <a:solidFill>
                  <a:srgbClr val="FFFFFF"/>
                </a:solidFill>
              </a:rPr>
              <a:t>Otherwise Extraction</a:t>
            </a:r>
            <a:endParaRPr lang="en-GB" sz="1200" dirty="0">
              <a:solidFill>
                <a:srgbClr val="FFFFFF"/>
              </a:solidFill>
            </a:endParaRPr>
          </a:p>
          <a:p>
            <a:pPr marL="457200" lvl="0" indent="-304800">
              <a:spcBef>
                <a:spcPts val="0"/>
              </a:spcBef>
              <a:buSzPct val="100000"/>
              <a:buAutoNum type="arabicPeriod"/>
            </a:pPr>
            <a:r>
              <a:rPr lang="en-GB" sz="1200" dirty="0">
                <a:solidFill>
                  <a:srgbClr val="FFFFFF"/>
                </a:solidFill>
              </a:rPr>
              <a:t>Radiograph of lip/cheeks to check for missing fragments</a:t>
            </a:r>
          </a:p>
          <a:p>
            <a:pPr marL="457200" lvl="0" indent="-304800">
              <a:spcBef>
                <a:spcPts val="0"/>
              </a:spcBef>
              <a:buSzPct val="100000"/>
              <a:buAutoNum type="arabicPeriod"/>
            </a:pPr>
            <a:r>
              <a:rPr lang="en-GB" sz="1200" dirty="0">
                <a:solidFill>
                  <a:srgbClr val="FFFFFF"/>
                </a:solidFill>
              </a:rPr>
              <a:t>Follow-</a:t>
            </a:r>
            <a:r>
              <a:rPr lang="en-GB" sz="1200" dirty="0" smtClean="0">
                <a:solidFill>
                  <a:srgbClr val="FFFFFF"/>
                </a:solidFill>
              </a:rPr>
              <a:t>up: 1 week, 6-8 weeks, 1 year </a:t>
            </a:r>
            <a:endParaRPr dirty="0">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dirty="0" err="1">
                <a:solidFill>
                  <a:srgbClr val="FFFFFF"/>
                </a:solidFill>
              </a:rPr>
              <a:t>Subgingival</a:t>
            </a:r>
            <a:r>
              <a:rPr lang="en-GB" dirty="0">
                <a:solidFill>
                  <a:srgbClr val="FFFFFF"/>
                </a:solidFill>
              </a:rPr>
              <a:t> </a:t>
            </a:r>
            <a:r>
              <a:rPr lang="en-GB" dirty="0" smtClean="0">
                <a:solidFill>
                  <a:srgbClr val="FFFFFF"/>
                </a:solidFill>
              </a:rPr>
              <a:t>fractures</a:t>
            </a:r>
            <a:endParaRPr lang="en-GB" dirty="0">
              <a:solidFill>
                <a:srgbClr val="FFFFFF"/>
              </a:solidFill>
            </a:endParaRPr>
          </a:p>
        </p:txBody>
      </p:sp>
      <p:sp>
        <p:nvSpPr>
          <p:cNvPr id="134" name="Shape 134"/>
          <p:cNvSpPr txBox="1">
            <a:spLocks noGrp="1"/>
          </p:cNvSpPr>
          <p:nvPr>
            <p:ph type="body" idx="1"/>
          </p:nvPr>
        </p:nvSpPr>
        <p:spPr>
          <a:prstGeom prst="rect">
            <a:avLst/>
          </a:prstGeom>
        </p:spPr>
        <p:txBody>
          <a:bodyPr lIns="91425" tIns="91425" rIns="91425" bIns="91425" anchor="t" anchorCtr="0">
            <a:noAutofit/>
          </a:bodyPr>
          <a:lstStyle/>
          <a:p>
            <a:pPr lvl="0">
              <a:spcBef>
                <a:spcPts val="0"/>
              </a:spcBef>
              <a:spcAft>
                <a:spcPts val="0"/>
              </a:spcAft>
              <a:buClr>
                <a:schemeClr val="dk1"/>
              </a:buClr>
              <a:buSzPct val="91666"/>
              <a:buFont typeface="Arial"/>
              <a:buNone/>
            </a:pPr>
            <a:endParaRPr lang="en-GB" sz="1200" dirty="0" smtClean="0">
              <a:solidFill>
                <a:srgbClr val="FFFFFF"/>
              </a:solidFill>
            </a:endParaRPr>
          </a:p>
          <a:p>
            <a:pPr lvl="0">
              <a:spcBef>
                <a:spcPts val="0"/>
              </a:spcBef>
              <a:spcAft>
                <a:spcPts val="0"/>
              </a:spcAft>
              <a:buClr>
                <a:schemeClr val="dk1"/>
              </a:buClr>
              <a:buSzPct val="91666"/>
              <a:buFont typeface="Arial"/>
              <a:buNone/>
            </a:pPr>
            <a:r>
              <a:rPr lang="en-GB" sz="1200" dirty="0" smtClean="0">
                <a:solidFill>
                  <a:srgbClr val="FFFFFF"/>
                </a:solidFill>
              </a:rPr>
              <a:t>DIAGNOSIS</a:t>
            </a:r>
            <a:endParaRPr lang="en-GB" sz="1200" dirty="0">
              <a:solidFill>
                <a:srgbClr val="FFFFFF"/>
              </a:solidFill>
            </a:endParaRPr>
          </a:p>
          <a:p>
            <a:pPr marL="457200" lvl="0" indent="-304800">
              <a:spcBef>
                <a:spcPts val="0"/>
              </a:spcBef>
              <a:buSzPct val="100000"/>
              <a:buChar char="-"/>
            </a:pPr>
            <a:r>
              <a:rPr lang="en-GB" sz="1200" dirty="0">
                <a:solidFill>
                  <a:srgbClr val="FFFFFF"/>
                </a:solidFill>
              </a:rPr>
              <a:t>Crown fracture extending </a:t>
            </a:r>
            <a:r>
              <a:rPr lang="en-GB" sz="1200" dirty="0" err="1">
                <a:solidFill>
                  <a:srgbClr val="FFFFFF"/>
                </a:solidFill>
              </a:rPr>
              <a:t>subgingivally</a:t>
            </a:r>
            <a:r>
              <a:rPr lang="en-GB" sz="1200" dirty="0">
                <a:solidFill>
                  <a:srgbClr val="FFFFFF"/>
                </a:solidFill>
              </a:rPr>
              <a:t>, may/may not involve pulp. Tooth is split into 2+ fragments, one of which is mobile</a:t>
            </a:r>
          </a:p>
          <a:p>
            <a:pPr marL="457200" lvl="0" indent="-304800">
              <a:spcBef>
                <a:spcPts val="0"/>
              </a:spcBef>
              <a:buSzPct val="100000"/>
              <a:buChar char="-"/>
            </a:pPr>
            <a:r>
              <a:rPr lang="en-GB" sz="1200" dirty="0">
                <a:solidFill>
                  <a:srgbClr val="FFFFFF"/>
                </a:solidFill>
              </a:rPr>
              <a:t>Tenderness to percussion, at least one coronal fragment mobile, may have increased pain due to mobility</a:t>
            </a:r>
          </a:p>
          <a:p>
            <a:pPr marL="457200" lvl="0" indent="-304800">
              <a:spcBef>
                <a:spcPts val="0"/>
              </a:spcBef>
              <a:buSzPct val="100000"/>
              <a:buChar char="-"/>
            </a:pPr>
            <a:r>
              <a:rPr lang="en-GB" sz="1200" dirty="0" smtClean="0">
                <a:solidFill>
                  <a:srgbClr val="FFFFFF"/>
                </a:solidFill>
              </a:rPr>
              <a:t>Radiographically </a:t>
            </a:r>
            <a:r>
              <a:rPr lang="en-GB" sz="1200" dirty="0">
                <a:solidFill>
                  <a:srgbClr val="FFFFFF"/>
                </a:solidFill>
              </a:rPr>
              <a:t>apical sign of fracture usually not visible, if lateral fracture check with relation to gingival margin</a:t>
            </a:r>
          </a:p>
          <a:p>
            <a:pPr lvl="0" rtl="0">
              <a:spcBef>
                <a:spcPts val="0"/>
              </a:spcBef>
              <a:spcAft>
                <a:spcPts val="0"/>
              </a:spcAft>
              <a:buNone/>
            </a:pPr>
            <a:endParaRPr lang="en-GB" sz="1200" dirty="0" smtClean="0">
              <a:solidFill>
                <a:srgbClr val="FFFFFF"/>
              </a:solidFill>
            </a:endParaRPr>
          </a:p>
          <a:p>
            <a:pPr lvl="0" rtl="0">
              <a:spcBef>
                <a:spcPts val="0"/>
              </a:spcBef>
              <a:spcAft>
                <a:spcPts val="0"/>
              </a:spcAft>
              <a:buNone/>
            </a:pPr>
            <a:r>
              <a:rPr lang="en-GB" sz="1200" dirty="0" smtClean="0">
                <a:solidFill>
                  <a:srgbClr val="FFFFFF"/>
                </a:solidFill>
              </a:rPr>
              <a:t>TREATMENT </a:t>
            </a:r>
            <a:endParaRPr lang="en-GB" sz="1200" dirty="0">
              <a:solidFill>
                <a:srgbClr val="FFFFFF"/>
              </a:solidFill>
            </a:endParaRPr>
          </a:p>
          <a:p>
            <a:pPr marL="457200" lvl="0" indent="-304800" rtl="0">
              <a:spcBef>
                <a:spcPts val="0"/>
              </a:spcBef>
              <a:buSzPct val="100000"/>
              <a:buAutoNum type="arabicPeriod"/>
            </a:pPr>
            <a:r>
              <a:rPr lang="en-GB" sz="1200" dirty="0">
                <a:solidFill>
                  <a:srgbClr val="FFFFFF"/>
                </a:solidFill>
              </a:rPr>
              <a:t>Depends on extent of </a:t>
            </a:r>
            <a:r>
              <a:rPr lang="en-GB" sz="1200" dirty="0" smtClean="0">
                <a:solidFill>
                  <a:srgbClr val="FFFFFF"/>
                </a:solidFill>
              </a:rPr>
              <a:t>fracture</a:t>
            </a:r>
            <a:r>
              <a:rPr lang="en-GB" sz="1200" dirty="0" smtClean="0">
                <a:solidFill>
                  <a:srgbClr val="FFFFFF"/>
                </a:solidFill>
                <a:sym typeface="Wingdings"/>
              </a:rPr>
              <a:t> fragment removal or extraction </a:t>
            </a:r>
          </a:p>
          <a:p>
            <a:pPr marL="457200" lvl="0" indent="-304800" rtl="0">
              <a:spcBef>
                <a:spcPts val="0"/>
              </a:spcBef>
              <a:buSzPct val="100000"/>
              <a:buAutoNum type="arabicPeriod"/>
            </a:pPr>
            <a:r>
              <a:rPr lang="en-GB" sz="1200" dirty="0" smtClean="0">
                <a:solidFill>
                  <a:srgbClr val="FFFFFF"/>
                </a:solidFill>
                <a:sym typeface="Wingdings"/>
              </a:rPr>
              <a:t>Pulpal involvement: partial </a:t>
            </a:r>
            <a:r>
              <a:rPr lang="en-GB" sz="1200" dirty="0" err="1" smtClean="0">
                <a:solidFill>
                  <a:srgbClr val="FFFFFF"/>
                </a:solidFill>
                <a:sym typeface="Wingdings"/>
              </a:rPr>
              <a:t>pulpotomy</a:t>
            </a:r>
            <a:r>
              <a:rPr lang="en-GB" sz="1200" dirty="0" smtClean="0">
                <a:solidFill>
                  <a:srgbClr val="FFFFFF"/>
                </a:solidFill>
                <a:sym typeface="Wingdings"/>
              </a:rPr>
              <a:t>, extraction </a:t>
            </a:r>
            <a:endParaRPr lang="en-GB" sz="1200" dirty="0">
              <a:solidFill>
                <a:srgbClr val="FFFFFF"/>
              </a:solidFill>
            </a:endParaRPr>
          </a:p>
          <a:p>
            <a:pPr marL="457200" lvl="0" indent="-304800" rtl="0">
              <a:spcBef>
                <a:spcPts val="0"/>
              </a:spcBef>
              <a:buSzPct val="100000"/>
              <a:buAutoNum type="arabicPeriod"/>
            </a:pPr>
            <a:r>
              <a:rPr lang="en-GB" sz="1200" dirty="0" err="1" smtClean="0">
                <a:solidFill>
                  <a:srgbClr val="FFFFFF"/>
                </a:solidFill>
              </a:rPr>
              <a:t>Followup</a:t>
            </a:r>
            <a:r>
              <a:rPr lang="en-GB" sz="1200" dirty="0" smtClean="0">
                <a:solidFill>
                  <a:srgbClr val="FFFFFF"/>
                </a:solidFill>
              </a:rPr>
              <a:t>: 1 weeks, 6-8 weeks, 1 year </a:t>
            </a:r>
            <a:endParaRPr lang="en-GB" sz="1200" dirty="0">
              <a:solidFill>
                <a:srgbClr val="FFFFFF"/>
              </a:solidFill>
            </a:endParaRPr>
          </a:p>
          <a:p>
            <a:pPr lvl="0" rtl="0">
              <a:spcBef>
                <a:spcPts val="0"/>
              </a:spcBef>
              <a:spcAft>
                <a:spcPts val="0"/>
              </a:spcAft>
              <a:buNone/>
            </a:pPr>
            <a:endParaRPr lang="en-GB" sz="1200" dirty="0" smtClean="0">
              <a:solidFill>
                <a:srgbClr val="FFFFFF"/>
              </a:solidFill>
            </a:endParaRPr>
          </a:p>
          <a:p>
            <a:pPr lvl="0">
              <a:spcBef>
                <a:spcPts val="0"/>
              </a:spcBef>
              <a:buNone/>
            </a:pPr>
            <a:endParaRPr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64025"/>
            <a:ext cx="8520600" cy="572700"/>
          </a:xfrm>
          <a:prstGeom prst="rect">
            <a:avLst/>
          </a:prstGeom>
        </p:spPr>
        <p:txBody>
          <a:bodyPr lIns="91425" tIns="91425" rIns="91425" bIns="91425" anchor="t" anchorCtr="0">
            <a:noAutofit/>
          </a:bodyPr>
          <a:lstStyle/>
          <a:p>
            <a:pPr lvl="0">
              <a:spcBef>
                <a:spcPts val="0"/>
              </a:spcBef>
              <a:buNone/>
            </a:pPr>
            <a:r>
              <a:rPr lang="en-GB" sz="3200" dirty="0" smtClean="0">
                <a:solidFill>
                  <a:srgbClr val="FFFFFF"/>
                </a:solidFill>
              </a:rPr>
              <a:t>Pulpal Diagnosis of Traumatised Teeth </a:t>
            </a:r>
            <a:endParaRPr lang="en-GB" sz="3200" dirty="0">
              <a:solidFill>
                <a:srgbClr val="FFFFFF"/>
              </a:solidFill>
            </a:endParaRPr>
          </a:p>
        </p:txBody>
      </p:sp>
      <p:sp>
        <p:nvSpPr>
          <p:cNvPr id="66" name="Shape 66"/>
          <p:cNvSpPr txBox="1">
            <a:spLocks noGrp="1"/>
          </p:cNvSpPr>
          <p:nvPr>
            <p:ph type="body" idx="1"/>
          </p:nvPr>
        </p:nvSpPr>
        <p:spPr>
          <a:xfrm>
            <a:off x="311700" y="636725"/>
            <a:ext cx="8520600" cy="4280927"/>
          </a:xfrm>
          <a:prstGeom prst="rect">
            <a:avLst/>
          </a:prstGeom>
        </p:spPr>
        <p:txBody>
          <a:bodyPr lIns="91425" tIns="91425" rIns="91425" bIns="91425" anchor="t" anchorCtr="0">
            <a:noAutofit/>
          </a:bodyPr>
          <a:lstStyle/>
          <a:p>
            <a:pPr marL="139700" lvl="0" indent="0" rtl="0">
              <a:spcBef>
                <a:spcPts val="0"/>
              </a:spcBef>
              <a:buSzPct val="100000"/>
              <a:buNone/>
            </a:pPr>
            <a:endParaRPr lang="en-GB" sz="2000" dirty="0" smtClean="0">
              <a:solidFill>
                <a:srgbClr val="FFFFFF"/>
              </a:solidFill>
            </a:endParaRPr>
          </a:p>
          <a:p>
            <a:pPr marL="139700" lvl="0" indent="0" rtl="0">
              <a:spcBef>
                <a:spcPts val="0"/>
              </a:spcBef>
              <a:buSzPct val="100000"/>
              <a:buNone/>
            </a:pPr>
            <a:r>
              <a:rPr lang="en-GB" sz="2000" dirty="0" smtClean="0">
                <a:solidFill>
                  <a:srgbClr val="FFFFFF"/>
                </a:solidFill>
              </a:rPr>
              <a:t>Very important </a:t>
            </a:r>
          </a:p>
          <a:p>
            <a:pPr marL="139700" lvl="0" indent="0" rtl="0">
              <a:spcBef>
                <a:spcPts val="0"/>
              </a:spcBef>
              <a:buSzPct val="100000"/>
              <a:buNone/>
            </a:pPr>
            <a:r>
              <a:rPr lang="en-GB" sz="2000" dirty="0" smtClean="0">
                <a:solidFill>
                  <a:srgbClr val="FFFFFF"/>
                </a:solidFill>
              </a:rPr>
              <a:t>-	Over-diagnosis = unnecessary RCT </a:t>
            </a:r>
          </a:p>
          <a:p>
            <a:pPr marL="425450" lvl="0" indent="-285750" rtl="0">
              <a:spcBef>
                <a:spcPts val="0"/>
              </a:spcBef>
              <a:buSzPct val="100000"/>
              <a:buFontTx/>
              <a:buChar char="-"/>
            </a:pPr>
            <a:r>
              <a:rPr lang="en-GB" sz="2000" dirty="0" smtClean="0">
                <a:solidFill>
                  <a:srgbClr val="FFFFFF"/>
                </a:solidFill>
              </a:rPr>
              <a:t>Failure to diagnose = untreated infection, loss of tooth structure to resorption, poorer long term prognosis </a:t>
            </a:r>
          </a:p>
          <a:p>
            <a:pPr marL="139700" lvl="0" indent="0" rtl="0">
              <a:spcBef>
                <a:spcPts val="0"/>
              </a:spcBef>
              <a:buSzPct val="100000"/>
              <a:buNone/>
            </a:pPr>
            <a:endParaRPr lang="en-GB" sz="2000" dirty="0" smtClean="0">
              <a:solidFill>
                <a:srgbClr val="FFFFFF"/>
              </a:solidFill>
            </a:endParaRPr>
          </a:p>
          <a:p>
            <a:pPr marL="139700" lvl="0" indent="0" rtl="0">
              <a:spcBef>
                <a:spcPts val="0"/>
              </a:spcBef>
              <a:buSzPct val="100000"/>
              <a:buNone/>
            </a:pPr>
            <a:r>
              <a:rPr lang="en-GB" sz="2000" dirty="0" smtClean="0">
                <a:solidFill>
                  <a:srgbClr val="FFFFFF"/>
                </a:solidFill>
              </a:rPr>
              <a:t>Regular </a:t>
            </a:r>
            <a:r>
              <a:rPr lang="en-GB" sz="2000" dirty="0" err="1" smtClean="0">
                <a:solidFill>
                  <a:srgbClr val="FFFFFF"/>
                </a:solidFill>
              </a:rPr>
              <a:t>followup</a:t>
            </a:r>
            <a:r>
              <a:rPr lang="en-GB" sz="2000" dirty="0" smtClean="0">
                <a:solidFill>
                  <a:srgbClr val="FFFFFF"/>
                </a:solidFill>
              </a:rPr>
              <a:t> and monitoring important for traumatised teeth</a:t>
            </a:r>
          </a:p>
          <a:p>
            <a:pPr marL="425450" lvl="0" indent="-285750" rtl="0">
              <a:spcBef>
                <a:spcPts val="0"/>
              </a:spcBef>
              <a:buSzPct val="100000"/>
              <a:buFontTx/>
              <a:buChar char="-"/>
            </a:pPr>
            <a:r>
              <a:rPr lang="en-GB" sz="2000" dirty="0" smtClean="0">
                <a:solidFill>
                  <a:srgbClr val="FFFFFF"/>
                </a:solidFill>
              </a:rPr>
              <a:t>Often </a:t>
            </a:r>
            <a:r>
              <a:rPr lang="en-GB" sz="2000" dirty="0" err="1" smtClean="0">
                <a:solidFill>
                  <a:srgbClr val="FFFFFF"/>
                </a:solidFill>
              </a:rPr>
              <a:t>followup</a:t>
            </a:r>
            <a:r>
              <a:rPr lang="en-GB" sz="2000" dirty="0" smtClean="0">
                <a:solidFill>
                  <a:srgbClr val="FFFFFF"/>
                </a:solidFill>
              </a:rPr>
              <a:t> of up to 5 years recommended for traumatised teeth, can have late complications</a:t>
            </a:r>
          </a:p>
          <a:p>
            <a:pPr marL="425450" lvl="0" indent="-285750" rtl="0">
              <a:spcBef>
                <a:spcPts val="0"/>
              </a:spcBef>
              <a:buSzPct val="100000"/>
              <a:buFontTx/>
              <a:buChar char="-"/>
            </a:pPr>
            <a:r>
              <a:rPr lang="en-GB" sz="2000" dirty="0" smtClean="0">
                <a:solidFill>
                  <a:srgbClr val="FFFFFF"/>
                </a:solidFill>
              </a:rPr>
              <a:t>Testing at </a:t>
            </a:r>
            <a:r>
              <a:rPr lang="en-GB" sz="2000" dirty="0" err="1" smtClean="0">
                <a:solidFill>
                  <a:srgbClr val="FFFFFF"/>
                </a:solidFill>
              </a:rPr>
              <a:t>followup</a:t>
            </a:r>
            <a:r>
              <a:rPr lang="en-GB" sz="2000" dirty="0" smtClean="0">
                <a:solidFill>
                  <a:srgbClr val="FFFFFF"/>
                </a:solidFill>
              </a:rPr>
              <a:t> visits includes: pulp testing, TTP, PA radiograph, etc. </a:t>
            </a:r>
          </a:p>
          <a:p>
            <a:pPr lvl="0" rtl="0">
              <a:spcBef>
                <a:spcPts val="0"/>
              </a:spcBef>
              <a:spcAft>
                <a:spcPts val="0"/>
              </a:spcAft>
              <a:buNone/>
            </a:pPr>
            <a:endParaRPr lang="en-GB" sz="2000" dirty="0" smtClean="0">
              <a:solidFill>
                <a:srgbClr val="FFFFFF"/>
              </a:solidFill>
            </a:endParaRPr>
          </a:p>
        </p:txBody>
      </p:sp>
    </p:spTree>
    <p:extLst>
      <p:ext uri="{BB962C8B-B14F-4D97-AF65-F5344CB8AC3E}">
        <p14:creationId xmlns:p14="http://schemas.microsoft.com/office/powerpoint/2010/main" val="116709193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292625"/>
            <a:ext cx="8520600" cy="572700"/>
          </a:xfrm>
          <a:prstGeom prst="rect">
            <a:avLst/>
          </a:prstGeom>
        </p:spPr>
        <p:txBody>
          <a:bodyPr lIns="91425" tIns="91425" rIns="91425" bIns="91425" anchor="t" anchorCtr="0">
            <a:noAutofit/>
          </a:bodyPr>
          <a:lstStyle/>
          <a:p>
            <a:pPr lvl="0">
              <a:spcBef>
                <a:spcPts val="0"/>
              </a:spcBef>
              <a:buNone/>
            </a:pPr>
            <a:r>
              <a:rPr lang="en-GB" dirty="0">
                <a:solidFill>
                  <a:srgbClr val="FFFFFF"/>
                </a:solidFill>
              </a:rPr>
              <a:t>Horizontal root fracture (primary)</a:t>
            </a:r>
          </a:p>
        </p:txBody>
      </p:sp>
      <p:sp>
        <p:nvSpPr>
          <p:cNvPr id="146" name="Shape 146"/>
          <p:cNvSpPr txBox="1">
            <a:spLocks noGrp="1"/>
          </p:cNvSpPr>
          <p:nvPr>
            <p:ph type="body" idx="1"/>
          </p:nvPr>
        </p:nvSpPr>
        <p:spPr>
          <a:xfrm>
            <a:off x="311700" y="923875"/>
            <a:ext cx="8520600" cy="3416400"/>
          </a:xfrm>
          <a:prstGeom prst="rect">
            <a:avLst/>
          </a:prstGeom>
        </p:spPr>
        <p:txBody>
          <a:bodyPr lIns="91425" tIns="91425" rIns="91425" bIns="91425" anchor="t" anchorCtr="0">
            <a:noAutofit/>
          </a:bodyPr>
          <a:lstStyle/>
          <a:p>
            <a:pPr lvl="0" rtl="0">
              <a:spcBef>
                <a:spcPts val="0"/>
              </a:spcBef>
              <a:spcAft>
                <a:spcPts val="0"/>
              </a:spcAft>
              <a:buNone/>
            </a:pPr>
            <a:endParaRPr lang="en-GB" sz="1400" dirty="0" smtClean="0">
              <a:solidFill>
                <a:srgbClr val="FFFFFF"/>
              </a:solidFill>
            </a:endParaRPr>
          </a:p>
          <a:p>
            <a:pPr lvl="0" rtl="0">
              <a:spcBef>
                <a:spcPts val="0"/>
              </a:spcBef>
              <a:spcAft>
                <a:spcPts val="0"/>
              </a:spcAft>
              <a:buNone/>
            </a:pPr>
            <a:r>
              <a:rPr lang="en-GB" sz="1400" dirty="0" smtClean="0">
                <a:solidFill>
                  <a:srgbClr val="FFFFFF"/>
                </a:solidFill>
              </a:rPr>
              <a:t>DIAGNOSIS</a:t>
            </a:r>
            <a:endParaRPr lang="en-GB" sz="1400" dirty="0">
              <a:solidFill>
                <a:srgbClr val="FFFFFF"/>
              </a:solidFill>
            </a:endParaRPr>
          </a:p>
          <a:p>
            <a:pPr marL="457200" lvl="0" indent="-317500" rtl="0">
              <a:spcBef>
                <a:spcPts val="0"/>
              </a:spcBef>
              <a:buSzPct val="100000"/>
              <a:buChar char="-"/>
            </a:pPr>
            <a:r>
              <a:rPr lang="en-GB" sz="1400" dirty="0">
                <a:solidFill>
                  <a:srgbClr val="FFFFFF"/>
                </a:solidFill>
              </a:rPr>
              <a:t>Coronal segment usually mobile </a:t>
            </a:r>
          </a:p>
          <a:p>
            <a:pPr marL="457200" lvl="0" indent="-317500" rtl="0">
              <a:spcBef>
                <a:spcPts val="0"/>
              </a:spcBef>
              <a:buSzPct val="100000"/>
              <a:buChar char="-"/>
            </a:pPr>
            <a:r>
              <a:rPr lang="en-GB" sz="1400" dirty="0">
                <a:solidFill>
                  <a:srgbClr val="FFFFFF"/>
                </a:solidFill>
              </a:rPr>
              <a:t>Tooth possibly tender to percussion</a:t>
            </a:r>
          </a:p>
          <a:p>
            <a:pPr marL="457200" lvl="0" indent="-317500" rtl="0">
              <a:spcBef>
                <a:spcPts val="0"/>
              </a:spcBef>
              <a:buSzPct val="100000"/>
              <a:buChar char="-"/>
            </a:pPr>
            <a:r>
              <a:rPr lang="en-GB" sz="1400" dirty="0">
                <a:solidFill>
                  <a:srgbClr val="FFFFFF"/>
                </a:solidFill>
              </a:rPr>
              <a:t>PA or occlusal radiograph</a:t>
            </a:r>
          </a:p>
          <a:p>
            <a:pPr lvl="0" rtl="0">
              <a:spcBef>
                <a:spcPts val="0"/>
              </a:spcBef>
              <a:spcAft>
                <a:spcPts val="0"/>
              </a:spcAft>
              <a:buNone/>
            </a:pPr>
            <a:endParaRPr lang="en-GB" sz="1400" dirty="0" smtClean="0">
              <a:solidFill>
                <a:srgbClr val="FFFFFF"/>
              </a:solidFill>
            </a:endParaRPr>
          </a:p>
          <a:p>
            <a:pPr lvl="0" rtl="0">
              <a:spcBef>
                <a:spcPts val="0"/>
              </a:spcBef>
              <a:spcAft>
                <a:spcPts val="0"/>
              </a:spcAft>
              <a:buNone/>
            </a:pPr>
            <a:r>
              <a:rPr lang="en-GB" sz="1400" dirty="0" smtClean="0">
                <a:solidFill>
                  <a:srgbClr val="FFFFFF"/>
                </a:solidFill>
              </a:rPr>
              <a:t>TREATMENT </a:t>
            </a:r>
            <a:endParaRPr lang="en-GB" sz="1400" dirty="0">
              <a:solidFill>
                <a:srgbClr val="FFFFFF"/>
              </a:solidFill>
            </a:endParaRPr>
          </a:p>
          <a:p>
            <a:pPr marL="457200" lvl="0" indent="-317500" rtl="0">
              <a:spcBef>
                <a:spcPts val="0"/>
              </a:spcBef>
              <a:buSzPct val="100000"/>
              <a:buAutoNum type="arabicPeriod"/>
            </a:pPr>
            <a:r>
              <a:rPr lang="en-GB" sz="1400" dirty="0">
                <a:solidFill>
                  <a:srgbClr val="FFFFFF"/>
                </a:solidFill>
              </a:rPr>
              <a:t>If coronal segment not displaced = no treatment </a:t>
            </a:r>
          </a:p>
          <a:p>
            <a:pPr marL="457200" lvl="0" indent="-317500" rtl="0">
              <a:spcBef>
                <a:spcPts val="0"/>
              </a:spcBef>
              <a:buSzPct val="100000"/>
              <a:buAutoNum type="arabicPeriod"/>
            </a:pPr>
            <a:r>
              <a:rPr lang="en-GB" sz="1400" dirty="0">
                <a:solidFill>
                  <a:srgbClr val="FFFFFF"/>
                </a:solidFill>
              </a:rPr>
              <a:t>If coronal segment mobile = extract and leave apical segment to be resorbed</a:t>
            </a:r>
          </a:p>
          <a:p>
            <a:pPr marL="457200" lvl="0" indent="-317500" rtl="0">
              <a:spcBef>
                <a:spcPts val="0"/>
              </a:spcBef>
              <a:buSzPct val="100000"/>
              <a:buAutoNum type="arabicPeriod"/>
            </a:pPr>
            <a:r>
              <a:rPr lang="en-GB" sz="1400" dirty="0">
                <a:solidFill>
                  <a:srgbClr val="FFFFFF"/>
                </a:solidFill>
              </a:rPr>
              <a:t>Follow-up: 1/52, 6-8/52, 1 year </a:t>
            </a:r>
          </a:p>
          <a:p>
            <a:pPr lvl="0" rtl="0">
              <a:spcBef>
                <a:spcPts val="0"/>
              </a:spcBef>
              <a:spcAft>
                <a:spcPts val="0"/>
              </a:spcAft>
              <a:buNone/>
            </a:pPr>
            <a:endParaRPr lang="en-GB" sz="1400" dirty="0" smtClean="0">
              <a:solidFill>
                <a:srgbClr val="FFFFFF"/>
              </a:solidFill>
            </a:endParaRPr>
          </a:p>
          <a:p>
            <a:pPr lvl="0" rtl="0">
              <a:spcBef>
                <a:spcPts val="0"/>
              </a:spcBef>
              <a:spcAft>
                <a:spcPts val="0"/>
              </a:spcAft>
              <a:buNone/>
            </a:pPr>
            <a:r>
              <a:rPr lang="en-GB" sz="1400" dirty="0" smtClean="0">
                <a:solidFill>
                  <a:srgbClr val="FFFFFF"/>
                </a:solidFill>
              </a:rPr>
              <a:t>PATIENT </a:t>
            </a:r>
            <a:r>
              <a:rPr lang="en-GB" sz="1400" dirty="0">
                <a:solidFill>
                  <a:srgbClr val="FFFFFF"/>
                </a:solidFill>
              </a:rPr>
              <a:t>INSTRUCTIONS </a:t>
            </a:r>
          </a:p>
          <a:p>
            <a:pPr marL="457200" lvl="0" indent="-317500" rtl="0">
              <a:spcBef>
                <a:spcPts val="0"/>
              </a:spcBef>
              <a:buSzPct val="100000"/>
              <a:buAutoNum type="arabicPeriod"/>
            </a:pPr>
            <a:r>
              <a:rPr lang="en-GB" sz="1400" dirty="0">
                <a:solidFill>
                  <a:srgbClr val="FFFFFF"/>
                </a:solidFill>
              </a:rPr>
              <a:t>Soft food: 10-14 days</a:t>
            </a:r>
          </a:p>
          <a:p>
            <a:pPr marL="457200" lvl="0" indent="-317500" rtl="0">
              <a:spcBef>
                <a:spcPts val="0"/>
              </a:spcBef>
              <a:buSzPct val="100000"/>
              <a:buAutoNum type="arabicPeriod"/>
            </a:pPr>
            <a:r>
              <a:rPr lang="en-GB" sz="1400" dirty="0">
                <a:solidFill>
                  <a:srgbClr val="FFFFFF"/>
                </a:solidFill>
              </a:rPr>
              <a:t>Good OH: brush with a soft toothbrush after every meal, 0.1% </a:t>
            </a:r>
            <a:r>
              <a:rPr lang="en-GB" sz="1400" dirty="0" err="1">
                <a:solidFill>
                  <a:srgbClr val="FFFFFF"/>
                </a:solidFill>
              </a:rPr>
              <a:t>CHx</a:t>
            </a:r>
            <a:r>
              <a:rPr lang="en-GB" sz="1400" dirty="0">
                <a:solidFill>
                  <a:srgbClr val="FFFFFF"/>
                </a:solidFill>
              </a:rPr>
              <a:t> gel topically </a:t>
            </a:r>
            <a:r>
              <a:rPr lang="en-GB" sz="1400" dirty="0" err="1">
                <a:solidFill>
                  <a:srgbClr val="FFFFFF"/>
                </a:solidFill>
              </a:rPr>
              <a:t>bds</a:t>
            </a:r>
            <a:r>
              <a:rPr lang="en-GB" sz="1400" dirty="0">
                <a:solidFill>
                  <a:srgbClr val="FFFFFF"/>
                </a:solidFill>
              </a:rPr>
              <a:t> 1/52</a:t>
            </a:r>
          </a:p>
          <a:p>
            <a:pPr marL="457200" lvl="0" indent="-317500" rtl="0">
              <a:spcBef>
                <a:spcPts val="0"/>
              </a:spcBef>
              <a:buSzPct val="100000"/>
              <a:buAutoNum type="arabicPeriod"/>
            </a:pPr>
            <a:r>
              <a:rPr lang="en-GB" sz="1400" dirty="0">
                <a:solidFill>
                  <a:srgbClr val="FFFFFF"/>
                </a:solidFill>
              </a:rPr>
              <a:t>Monitor for signs of pulpal pathosis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dirty="0" smtClean="0">
                <a:solidFill>
                  <a:srgbClr val="FFFFFF"/>
                </a:solidFill>
              </a:rPr>
              <a:t>Alveolar Fractures (Children)</a:t>
            </a:r>
            <a:endParaRPr lang="en-GB" dirty="0">
              <a:solidFill>
                <a:srgbClr val="FFFFFF"/>
              </a:solidFill>
            </a:endParaRPr>
          </a:p>
        </p:txBody>
      </p:sp>
      <p:sp>
        <p:nvSpPr>
          <p:cNvPr id="164" name="Shape 164"/>
          <p:cNvSpPr txBox="1">
            <a:spLocks noGrp="1"/>
          </p:cNvSpPr>
          <p:nvPr>
            <p:ph type="body" idx="1"/>
          </p:nvPr>
        </p:nvSpPr>
        <p:spPr>
          <a:prstGeom prst="rect">
            <a:avLst/>
          </a:prstGeom>
        </p:spPr>
        <p:txBody>
          <a:bodyPr lIns="91425" tIns="91425" rIns="91425" bIns="91425" anchor="t" anchorCtr="0">
            <a:noAutofit/>
          </a:bodyPr>
          <a:lstStyle/>
          <a:p>
            <a:pPr lvl="0">
              <a:spcBef>
                <a:spcPts val="0"/>
              </a:spcBef>
              <a:spcAft>
                <a:spcPts val="0"/>
              </a:spcAft>
              <a:buClr>
                <a:schemeClr val="dk1"/>
              </a:buClr>
              <a:buSzPct val="100000"/>
              <a:buFont typeface="Arial"/>
              <a:buNone/>
            </a:pPr>
            <a:r>
              <a:rPr lang="en-GB" sz="1400" dirty="0">
                <a:solidFill>
                  <a:srgbClr val="FFFFFF"/>
                </a:solidFill>
              </a:rPr>
              <a:t>DIAGNOSIS</a:t>
            </a:r>
          </a:p>
          <a:p>
            <a:pPr marL="457200" lvl="0" indent="-298450">
              <a:spcBef>
                <a:spcPts val="0"/>
              </a:spcBef>
              <a:buSzPct val="100000"/>
              <a:buChar char="-"/>
            </a:pPr>
            <a:r>
              <a:rPr lang="en-GB" sz="1400" dirty="0" smtClean="0">
                <a:solidFill>
                  <a:srgbClr val="FFFFFF"/>
                </a:solidFill>
              </a:rPr>
              <a:t>Fractures that involve alveolar bone may involve adjacent bones </a:t>
            </a:r>
          </a:p>
          <a:p>
            <a:pPr marL="457200" lvl="0" indent="-298450">
              <a:spcBef>
                <a:spcPts val="0"/>
              </a:spcBef>
              <a:buSzPct val="100000"/>
              <a:buChar char="-"/>
            </a:pPr>
            <a:r>
              <a:rPr lang="en-GB" sz="1400" dirty="0" smtClean="0">
                <a:solidFill>
                  <a:srgbClr val="FFFFFF"/>
                </a:solidFill>
              </a:rPr>
              <a:t>Segment mobility/dislocation + occlusal interferences common </a:t>
            </a:r>
            <a:endParaRPr lang="en-GB" sz="1400" dirty="0">
              <a:solidFill>
                <a:srgbClr val="FFFFFF"/>
              </a:solidFill>
            </a:endParaRPr>
          </a:p>
          <a:p>
            <a:pPr lvl="0">
              <a:spcBef>
                <a:spcPts val="0"/>
              </a:spcBef>
              <a:spcAft>
                <a:spcPts val="0"/>
              </a:spcAft>
              <a:buClr>
                <a:schemeClr val="dk1"/>
              </a:buClr>
              <a:buSzPct val="100000"/>
              <a:buFont typeface="Arial"/>
              <a:buNone/>
            </a:pPr>
            <a:endParaRPr lang="en-GB" sz="1400" dirty="0" smtClean="0">
              <a:solidFill>
                <a:srgbClr val="FFFFFF"/>
              </a:solidFill>
            </a:endParaRPr>
          </a:p>
          <a:p>
            <a:pPr lvl="0">
              <a:spcBef>
                <a:spcPts val="0"/>
              </a:spcBef>
              <a:spcAft>
                <a:spcPts val="0"/>
              </a:spcAft>
              <a:buClr>
                <a:schemeClr val="dk1"/>
              </a:buClr>
              <a:buSzPct val="100000"/>
              <a:buFont typeface="Arial"/>
              <a:buNone/>
            </a:pPr>
            <a:r>
              <a:rPr lang="en-GB" sz="1400" dirty="0" smtClean="0">
                <a:solidFill>
                  <a:srgbClr val="FFFFFF"/>
                </a:solidFill>
              </a:rPr>
              <a:t>TREATMENT </a:t>
            </a:r>
            <a:endParaRPr lang="en-GB" sz="1400" dirty="0">
              <a:solidFill>
                <a:srgbClr val="FFFFFF"/>
              </a:solidFill>
            </a:endParaRPr>
          </a:p>
          <a:p>
            <a:pPr marL="457200" lvl="0" indent="-298450" rtl="0">
              <a:spcBef>
                <a:spcPts val="0"/>
              </a:spcBef>
              <a:buSzPct val="100000"/>
              <a:buAutoNum type="arabicPeriod"/>
            </a:pPr>
            <a:r>
              <a:rPr lang="en-GB" sz="1400" dirty="0" smtClean="0">
                <a:solidFill>
                  <a:srgbClr val="FFFFFF"/>
                </a:solidFill>
              </a:rPr>
              <a:t>GA often indicated </a:t>
            </a:r>
            <a:endParaRPr lang="en-GB" sz="1400" dirty="0">
              <a:solidFill>
                <a:srgbClr val="FFFFFF"/>
              </a:solidFill>
            </a:endParaRPr>
          </a:p>
          <a:p>
            <a:pPr marL="457200" lvl="0" indent="-298450" rtl="0">
              <a:spcBef>
                <a:spcPts val="0"/>
              </a:spcBef>
              <a:buSzPct val="100000"/>
              <a:buAutoNum type="arabicPeriod"/>
            </a:pPr>
            <a:r>
              <a:rPr lang="en-GB" sz="1400" dirty="0" smtClean="0">
                <a:solidFill>
                  <a:srgbClr val="FFFFFF"/>
                </a:solidFill>
              </a:rPr>
              <a:t>Reposition displaced segment, splint for 4 weeks</a:t>
            </a:r>
            <a:endParaRPr lang="en-GB" sz="1400" dirty="0">
              <a:solidFill>
                <a:srgbClr val="FFFFFF"/>
              </a:solidFill>
            </a:endParaRPr>
          </a:p>
          <a:p>
            <a:pPr marL="457200" lvl="0" indent="-298450">
              <a:spcBef>
                <a:spcPts val="0"/>
              </a:spcBef>
              <a:buSzPct val="100000"/>
              <a:buAutoNum type="arabicPeriod"/>
            </a:pPr>
            <a:r>
              <a:rPr lang="en-GB" sz="1400" dirty="0" smtClean="0">
                <a:solidFill>
                  <a:srgbClr val="FFFFFF"/>
                </a:solidFill>
              </a:rPr>
              <a:t>Monitor teeth associated with fracture </a:t>
            </a:r>
          </a:p>
          <a:p>
            <a:pPr marL="457200" lvl="0" indent="-298450">
              <a:spcBef>
                <a:spcPts val="0"/>
              </a:spcBef>
              <a:buSzPct val="100000"/>
              <a:buAutoNum type="arabicPeriod"/>
            </a:pPr>
            <a:r>
              <a:rPr lang="en-GB" sz="1400" dirty="0" err="1" smtClean="0">
                <a:solidFill>
                  <a:srgbClr val="FFFFFF"/>
                </a:solidFill>
              </a:rPr>
              <a:t>Followup</a:t>
            </a:r>
            <a:r>
              <a:rPr lang="en-GB" sz="1400" dirty="0" smtClean="0">
                <a:solidFill>
                  <a:srgbClr val="FFFFFF"/>
                </a:solidFill>
              </a:rPr>
              <a:t>: 1 week, 3-4 weeks, 6-8 weeks, 1 year (or until permanent tooth erupts) </a:t>
            </a:r>
            <a:endParaRPr lang="en-GB" sz="1400" dirty="0">
              <a:solidFill>
                <a:srgbClr val="FFFFFF"/>
              </a:solidFill>
            </a:endParaRPr>
          </a:p>
          <a:p>
            <a:pPr lvl="0">
              <a:spcBef>
                <a:spcPts val="0"/>
              </a:spcBef>
              <a:spcAft>
                <a:spcPts val="0"/>
              </a:spcAft>
              <a:buClr>
                <a:schemeClr val="dk1"/>
              </a:buClr>
              <a:buSzPct val="100000"/>
              <a:buFont typeface="Arial"/>
              <a:buNone/>
            </a:pPr>
            <a:endParaRPr lang="en-GB" sz="1400" dirty="0" smtClean="0">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dirty="0">
                <a:solidFill>
                  <a:schemeClr val="bg1"/>
                </a:solidFill>
              </a:rPr>
              <a:t>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64025"/>
            <a:ext cx="8520600" cy="572700"/>
          </a:xfrm>
          <a:prstGeom prst="rect">
            <a:avLst/>
          </a:prstGeom>
        </p:spPr>
        <p:txBody>
          <a:bodyPr lIns="91425" tIns="91425" rIns="91425" bIns="91425" anchor="t" anchorCtr="0">
            <a:noAutofit/>
          </a:bodyPr>
          <a:lstStyle/>
          <a:p>
            <a:pPr lvl="0">
              <a:spcBef>
                <a:spcPts val="0"/>
              </a:spcBef>
              <a:buNone/>
            </a:pPr>
            <a:r>
              <a:rPr lang="en-GB" sz="3200" dirty="0" smtClean="0">
                <a:solidFill>
                  <a:srgbClr val="FFFFFF"/>
                </a:solidFill>
              </a:rPr>
              <a:t>Pulpal Diagnosis of Traumatised Teeth </a:t>
            </a:r>
            <a:endParaRPr lang="en-GB" sz="3200" dirty="0">
              <a:solidFill>
                <a:srgbClr val="FFFFFF"/>
              </a:solidFill>
            </a:endParaRPr>
          </a:p>
        </p:txBody>
      </p:sp>
      <p:sp>
        <p:nvSpPr>
          <p:cNvPr id="66" name="Shape 66"/>
          <p:cNvSpPr txBox="1">
            <a:spLocks noGrp="1"/>
          </p:cNvSpPr>
          <p:nvPr>
            <p:ph type="body" idx="1"/>
          </p:nvPr>
        </p:nvSpPr>
        <p:spPr>
          <a:xfrm>
            <a:off x="311700" y="636725"/>
            <a:ext cx="8520600" cy="4280927"/>
          </a:xfrm>
          <a:prstGeom prst="rect">
            <a:avLst/>
          </a:prstGeom>
        </p:spPr>
        <p:txBody>
          <a:bodyPr lIns="91425" tIns="91425" rIns="91425" bIns="91425" anchor="t" anchorCtr="0">
            <a:noAutofit/>
          </a:bodyPr>
          <a:lstStyle/>
          <a:p>
            <a:pPr lvl="0" rtl="0">
              <a:spcBef>
                <a:spcPts val="0"/>
              </a:spcBef>
              <a:buNone/>
            </a:pPr>
            <a:endParaRPr sz="1600" dirty="0">
              <a:solidFill>
                <a:srgbClr val="FFFFFF"/>
              </a:solidFill>
            </a:endParaRPr>
          </a:p>
          <a:p>
            <a:pPr lvl="0">
              <a:buNone/>
            </a:pPr>
            <a:r>
              <a:rPr lang="en-GB" sz="1600" dirty="0">
                <a:solidFill>
                  <a:srgbClr val="FFFFFF"/>
                </a:solidFill>
              </a:rPr>
              <a:t>Signs of Pulpal Healing</a:t>
            </a:r>
          </a:p>
          <a:p>
            <a:pPr marL="457200" lvl="0" indent="-317500">
              <a:buSzPct val="100000"/>
              <a:buChar char="-"/>
            </a:pPr>
            <a:r>
              <a:rPr lang="en-GB" sz="1600" b="1" dirty="0">
                <a:solidFill>
                  <a:srgbClr val="FFFFFF"/>
                </a:solidFill>
              </a:rPr>
              <a:t>Transient apical breakdown</a:t>
            </a:r>
            <a:r>
              <a:rPr lang="en-GB" sz="1600" dirty="0">
                <a:solidFill>
                  <a:srgbClr val="FFFFFF"/>
                </a:solidFill>
              </a:rPr>
              <a:t>: widening of the apical foramen to allow proliferation of blood vessels  </a:t>
            </a:r>
            <a:r>
              <a:rPr lang="en-GB" sz="1600" dirty="0">
                <a:solidFill>
                  <a:srgbClr val="FFFFFF"/>
                </a:solidFill>
                <a:sym typeface="Wingdings"/>
              </a:rPr>
              <a:t> </a:t>
            </a:r>
            <a:r>
              <a:rPr lang="en-GB" sz="1600" dirty="0">
                <a:solidFill>
                  <a:srgbClr val="FFFFFF"/>
                </a:solidFill>
              </a:rPr>
              <a:t>Slight, well-defined RL: takes several months to resolve </a:t>
            </a:r>
          </a:p>
          <a:p>
            <a:pPr marL="457200" lvl="0" indent="-317500">
              <a:buSzPct val="100000"/>
              <a:buChar char="-"/>
            </a:pPr>
            <a:r>
              <a:rPr lang="en-GB" sz="1600" dirty="0">
                <a:solidFill>
                  <a:srgbClr val="FFFFFF"/>
                </a:solidFill>
              </a:rPr>
              <a:t>Root canal stenosis: deposition of tooth structure in </a:t>
            </a:r>
            <a:r>
              <a:rPr lang="en-GB" sz="1600" dirty="0" smtClean="0">
                <a:solidFill>
                  <a:srgbClr val="FFFFFF"/>
                </a:solidFill>
              </a:rPr>
              <a:t>canal</a:t>
            </a:r>
          </a:p>
          <a:p>
            <a:pPr marL="457200" lvl="0" indent="-317500">
              <a:buSzPct val="100000"/>
              <a:buChar char="-"/>
            </a:pPr>
            <a:r>
              <a:rPr lang="en-GB" sz="1600" dirty="0" smtClean="0">
                <a:solidFill>
                  <a:srgbClr val="FFFFFF"/>
                </a:solidFill>
              </a:rPr>
              <a:t>Return of normal pulp sensibility: takes minimum of 4-6 weeks following traumatic event</a:t>
            </a:r>
          </a:p>
          <a:p>
            <a:pPr marL="139700" lvl="0" indent="0">
              <a:buSzPct val="100000"/>
              <a:buNone/>
            </a:pPr>
            <a:endParaRPr lang="en-GB" sz="1600" dirty="0">
              <a:solidFill>
                <a:srgbClr val="FFFFFF"/>
              </a:solidFill>
            </a:endParaRPr>
          </a:p>
          <a:p>
            <a:pPr marL="0" lvl="0" indent="0">
              <a:buNone/>
            </a:pPr>
            <a:r>
              <a:rPr lang="en-GB" sz="1600" dirty="0">
                <a:solidFill>
                  <a:srgbClr val="FFFFFF"/>
                </a:solidFill>
              </a:rPr>
              <a:t>Signs of Pulpal Pathology </a:t>
            </a:r>
          </a:p>
          <a:p>
            <a:pPr marL="457200" lvl="0" indent="-317500">
              <a:buSzPct val="100000"/>
              <a:buChar char="-"/>
            </a:pPr>
            <a:r>
              <a:rPr lang="en-GB" sz="1600" dirty="0">
                <a:solidFill>
                  <a:srgbClr val="FFFFFF"/>
                </a:solidFill>
              </a:rPr>
              <a:t>Classic signs of pulpal necrosis + apical periodontitis: negative pulp tests, TTP, discoloration, apical R/L </a:t>
            </a:r>
          </a:p>
          <a:p>
            <a:pPr marL="457200" lvl="0" indent="-317500">
              <a:buSzPct val="100000"/>
              <a:buChar char="-"/>
            </a:pPr>
            <a:r>
              <a:rPr lang="en-GB" sz="1600" dirty="0">
                <a:solidFill>
                  <a:srgbClr val="FFFFFF"/>
                </a:solidFill>
              </a:rPr>
              <a:t>Internal or external root resorption </a:t>
            </a:r>
            <a:endParaRPr lang="en-GB" sz="1600" dirty="0" smtClean="0">
              <a:solidFill>
                <a:srgbClr val="FFFFFF"/>
              </a:solidFill>
            </a:endParaRPr>
          </a:p>
          <a:p>
            <a:pPr marL="139700" lvl="0" indent="0">
              <a:buSzPct val="100000"/>
              <a:buNone/>
            </a:pPr>
            <a:endParaRPr lang="en-GB" sz="1600" dirty="0">
              <a:solidFill>
                <a:srgbClr val="FFFFFF"/>
              </a:solidFill>
            </a:endParaRPr>
          </a:p>
          <a:p>
            <a:pPr marL="457200" lvl="0" indent="-317500">
              <a:buSzPct val="100000"/>
              <a:buChar char="-"/>
            </a:pPr>
            <a:r>
              <a:rPr lang="en-GB" sz="1600" dirty="0">
                <a:solidFill>
                  <a:srgbClr val="FFFFFF"/>
                </a:solidFill>
              </a:rPr>
              <a:t>Diagnosis of pulpal pathology made = RCT </a:t>
            </a:r>
          </a:p>
          <a:p>
            <a:pPr marL="457200" lvl="0" indent="-317500">
              <a:buSzPct val="100000"/>
              <a:buChar char="-"/>
            </a:pPr>
            <a:r>
              <a:rPr lang="en-GB" sz="1600" dirty="0">
                <a:solidFill>
                  <a:srgbClr val="FFFFFF"/>
                </a:solidFill>
              </a:rPr>
              <a:t>Some conditions have poor prognosis (</a:t>
            </a:r>
            <a:r>
              <a:rPr lang="en-GB" sz="1600" dirty="0" err="1">
                <a:solidFill>
                  <a:srgbClr val="FFFFFF"/>
                </a:solidFill>
              </a:rPr>
              <a:t>eg</a:t>
            </a:r>
            <a:r>
              <a:rPr lang="en-GB" sz="1600" dirty="0">
                <a:solidFill>
                  <a:srgbClr val="FFFFFF"/>
                </a:solidFill>
              </a:rPr>
              <a:t>. Avulsion with closed apex) </a:t>
            </a:r>
            <a:r>
              <a:rPr lang="en-GB" sz="1600" dirty="0">
                <a:solidFill>
                  <a:srgbClr val="FFFFFF"/>
                </a:solidFill>
                <a:sym typeface="Wingdings"/>
              </a:rPr>
              <a:t> start RCT prophylactically </a:t>
            </a:r>
            <a:endParaRPr lang="en-GB" sz="1600" dirty="0">
              <a:solidFill>
                <a:srgbClr val="FFFFFF"/>
              </a:solidFill>
            </a:endParaRPr>
          </a:p>
          <a:p>
            <a:pPr marL="139700" lvl="0" indent="0">
              <a:buSzPct val="100000"/>
              <a:buNone/>
            </a:pPr>
            <a:r>
              <a:rPr lang="en-GB" sz="1600" dirty="0">
                <a:solidFill>
                  <a:srgbClr val="FFFFFF"/>
                </a:solidFill>
              </a:rPr>
              <a:t> </a:t>
            </a:r>
          </a:p>
          <a:p>
            <a:pPr marL="139700" lvl="0" indent="0">
              <a:buSzPct val="100000"/>
              <a:buNone/>
            </a:pPr>
            <a:r>
              <a:rPr lang="en-GB" sz="1600" dirty="0" smtClean="0">
                <a:solidFill>
                  <a:srgbClr val="FFFFFF"/>
                </a:solidFill>
              </a:rPr>
              <a:t>* New technologies like the Laser Doppler evaluation: evaluation of pulpal blood flow (viability) using lasers, not commonly used in SADS</a:t>
            </a:r>
            <a:endParaRPr sz="1600" dirty="0">
              <a:solidFill>
                <a:srgbClr val="FFFFFF"/>
              </a:solidFill>
            </a:endParaRPr>
          </a:p>
        </p:txBody>
      </p:sp>
    </p:spTree>
    <p:extLst>
      <p:ext uri="{BB962C8B-B14F-4D97-AF65-F5344CB8AC3E}">
        <p14:creationId xmlns:p14="http://schemas.microsoft.com/office/powerpoint/2010/main" val="18186012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64025"/>
            <a:ext cx="8520600" cy="572700"/>
          </a:xfrm>
          <a:prstGeom prst="rect">
            <a:avLst/>
          </a:prstGeom>
        </p:spPr>
        <p:txBody>
          <a:bodyPr lIns="91425" tIns="91425" rIns="91425" bIns="91425" anchor="t" anchorCtr="0">
            <a:noAutofit/>
          </a:bodyPr>
          <a:lstStyle/>
          <a:p>
            <a:pPr lvl="0">
              <a:spcBef>
                <a:spcPts val="0"/>
              </a:spcBef>
              <a:buNone/>
            </a:pPr>
            <a:r>
              <a:rPr lang="en-GB" sz="3200" dirty="0" smtClean="0">
                <a:solidFill>
                  <a:srgbClr val="FFFFFF"/>
                </a:solidFill>
              </a:rPr>
              <a:t>Root Resorption </a:t>
            </a:r>
            <a:endParaRPr lang="en-GB" sz="3200" dirty="0">
              <a:solidFill>
                <a:srgbClr val="FFFFFF"/>
              </a:solidFill>
            </a:endParaRPr>
          </a:p>
        </p:txBody>
      </p:sp>
      <p:sp>
        <p:nvSpPr>
          <p:cNvPr id="66" name="Shape 66"/>
          <p:cNvSpPr txBox="1">
            <a:spLocks noGrp="1"/>
          </p:cNvSpPr>
          <p:nvPr>
            <p:ph type="body" idx="1"/>
          </p:nvPr>
        </p:nvSpPr>
        <p:spPr>
          <a:xfrm>
            <a:off x="311700" y="636725"/>
            <a:ext cx="8520600" cy="4280927"/>
          </a:xfrm>
          <a:prstGeom prst="rect">
            <a:avLst/>
          </a:prstGeom>
        </p:spPr>
        <p:txBody>
          <a:bodyPr lIns="91425" tIns="91425" rIns="91425" bIns="91425" anchor="t" anchorCtr="0">
            <a:noAutofit/>
          </a:bodyPr>
          <a:lstStyle/>
          <a:p>
            <a:pPr lvl="0" rtl="0">
              <a:spcBef>
                <a:spcPts val="0"/>
              </a:spcBef>
              <a:buNone/>
            </a:pPr>
            <a:r>
              <a:rPr lang="en-CA" sz="1600" dirty="0" smtClean="0">
                <a:solidFill>
                  <a:srgbClr val="FFFFFF"/>
                </a:solidFill>
              </a:rPr>
              <a:t>Surface Resorption </a:t>
            </a:r>
          </a:p>
          <a:p>
            <a:pPr lvl="0" rtl="0">
              <a:spcBef>
                <a:spcPts val="0"/>
              </a:spcBef>
              <a:buFontTx/>
              <a:buChar char="-"/>
            </a:pPr>
            <a:r>
              <a:rPr lang="en-CA" sz="1600" dirty="0" smtClean="0">
                <a:solidFill>
                  <a:srgbClr val="FFFFFF"/>
                </a:solidFill>
              </a:rPr>
              <a:t>Trauma to tooth </a:t>
            </a:r>
            <a:r>
              <a:rPr lang="en-CA" sz="1600" dirty="0" smtClean="0">
                <a:solidFill>
                  <a:srgbClr val="FFFFFF"/>
                </a:solidFill>
                <a:sym typeface="Wingdings"/>
              </a:rPr>
              <a:t> damage to </a:t>
            </a:r>
            <a:r>
              <a:rPr lang="en-CA" sz="1600" dirty="0" err="1" smtClean="0">
                <a:solidFill>
                  <a:srgbClr val="FFFFFF"/>
                </a:solidFill>
                <a:sym typeface="Wingdings"/>
              </a:rPr>
              <a:t>cementum</a:t>
            </a:r>
            <a:r>
              <a:rPr lang="en-CA" sz="1600" dirty="0" smtClean="0">
                <a:solidFill>
                  <a:srgbClr val="FFFFFF"/>
                </a:solidFill>
                <a:sym typeface="Wingdings"/>
              </a:rPr>
              <a:t> and </a:t>
            </a:r>
            <a:r>
              <a:rPr lang="en-CA" sz="1600" dirty="0" err="1" smtClean="0">
                <a:solidFill>
                  <a:srgbClr val="FFFFFF"/>
                </a:solidFill>
                <a:sym typeface="Wingdings"/>
              </a:rPr>
              <a:t>cementoblasts</a:t>
            </a:r>
            <a:r>
              <a:rPr lang="en-CA" sz="1600" dirty="0" smtClean="0">
                <a:solidFill>
                  <a:srgbClr val="FFFFFF"/>
                </a:solidFill>
                <a:sym typeface="Wingdings"/>
              </a:rPr>
              <a:t> </a:t>
            </a:r>
          </a:p>
          <a:p>
            <a:pPr lvl="0" rtl="0">
              <a:spcBef>
                <a:spcPts val="0"/>
              </a:spcBef>
              <a:buFontTx/>
              <a:buChar char="-"/>
            </a:pPr>
            <a:r>
              <a:rPr lang="en-CA" sz="1600" dirty="0" smtClean="0">
                <a:solidFill>
                  <a:srgbClr val="FFFFFF"/>
                </a:solidFill>
              </a:rPr>
              <a:t>Cannot be detected radiographically (histologically only) </a:t>
            </a:r>
          </a:p>
          <a:p>
            <a:pPr lvl="0" rtl="0">
              <a:spcBef>
                <a:spcPts val="0"/>
              </a:spcBef>
              <a:buFontTx/>
              <a:buChar char="-"/>
            </a:pPr>
            <a:r>
              <a:rPr lang="en-CA" sz="1600" dirty="0" smtClean="0">
                <a:solidFill>
                  <a:srgbClr val="FFFFFF"/>
                </a:solidFill>
              </a:rPr>
              <a:t>Self Limiting </a:t>
            </a:r>
          </a:p>
          <a:p>
            <a:pPr lvl="0" rtl="0">
              <a:spcBef>
                <a:spcPts val="0"/>
              </a:spcBef>
              <a:buNone/>
            </a:pPr>
            <a:endParaRPr lang="en-CA" sz="1600" dirty="0">
              <a:solidFill>
                <a:srgbClr val="FFFFFF"/>
              </a:solidFill>
            </a:endParaRPr>
          </a:p>
          <a:p>
            <a:pPr lvl="0" rtl="0">
              <a:spcBef>
                <a:spcPts val="0"/>
              </a:spcBef>
              <a:buNone/>
            </a:pPr>
            <a:r>
              <a:rPr lang="en-CA" sz="1600" dirty="0" smtClean="0">
                <a:solidFill>
                  <a:srgbClr val="FFFFFF"/>
                </a:solidFill>
              </a:rPr>
              <a:t>Inflammatory Root Resorption </a:t>
            </a:r>
          </a:p>
          <a:p>
            <a:pPr lvl="0" rtl="0">
              <a:spcBef>
                <a:spcPts val="0"/>
              </a:spcBef>
              <a:buAutoNum type="alphaLcParenR"/>
            </a:pPr>
            <a:r>
              <a:rPr lang="en-CA" sz="1600" dirty="0" smtClean="0">
                <a:solidFill>
                  <a:srgbClr val="FFFFFF"/>
                </a:solidFill>
              </a:rPr>
              <a:t>Internal inflammatory root </a:t>
            </a:r>
            <a:r>
              <a:rPr lang="en-CA" sz="1600" dirty="0">
                <a:solidFill>
                  <a:srgbClr val="FFFFFF"/>
                </a:solidFill>
              </a:rPr>
              <a:t>r</a:t>
            </a:r>
            <a:r>
              <a:rPr lang="en-CA" sz="1600" dirty="0" smtClean="0">
                <a:solidFill>
                  <a:srgbClr val="FFFFFF"/>
                </a:solidFill>
              </a:rPr>
              <a:t>esorption </a:t>
            </a:r>
          </a:p>
          <a:p>
            <a:pPr lvl="0" rtl="0">
              <a:spcBef>
                <a:spcPts val="0"/>
              </a:spcBef>
              <a:buFontTx/>
              <a:buChar char="-"/>
            </a:pPr>
            <a:r>
              <a:rPr lang="en-CA" sz="1600" dirty="0" smtClean="0">
                <a:solidFill>
                  <a:srgbClr val="FFFFFF"/>
                </a:solidFill>
              </a:rPr>
              <a:t>Trauma to tooth </a:t>
            </a:r>
            <a:r>
              <a:rPr lang="en-CA" sz="1600" dirty="0" smtClean="0">
                <a:solidFill>
                  <a:srgbClr val="FFFFFF"/>
                </a:solidFill>
                <a:sym typeface="Wingdings"/>
              </a:rPr>
              <a:t> partial necrosis  inflammatory reaction of remaining vital pulp </a:t>
            </a:r>
          </a:p>
          <a:p>
            <a:pPr lvl="0" rtl="0">
              <a:spcBef>
                <a:spcPts val="0"/>
              </a:spcBef>
              <a:buFontTx/>
              <a:buChar char="-"/>
            </a:pPr>
            <a:r>
              <a:rPr lang="en-CA" sz="1600" dirty="0" smtClean="0">
                <a:solidFill>
                  <a:srgbClr val="FFFFFF"/>
                </a:solidFill>
              </a:rPr>
              <a:t>Treatment = RCT (remove vital tissue causing resorption) </a:t>
            </a:r>
          </a:p>
          <a:p>
            <a:pPr lvl="0" rtl="0">
              <a:spcBef>
                <a:spcPts val="0"/>
              </a:spcBef>
              <a:buFontTx/>
              <a:buChar char="-"/>
            </a:pPr>
            <a:endParaRPr lang="en-CA" sz="1600" dirty="0">
              <a:solidFill>
                <a:srgbClr val="FFFFFF"/>
              </a:solidFill>
            </a:endParaRPr>
          </a:p>
          <a:p>
            <a:pPr lvl="0" rtl="0">
              <a:spcBef>
                <a:spcPts val="0"/>
              </a:spcBef>
              <a:buAutoNum type="alphaLcParenR" startAt="2"/>
            </a:pPr>
            <a:r>
              <a:rPr lang="en-CA" sz="1600" dirty="0" smtClean="0">
                <a:solidFill>
                  <a:srgbClr val="FFFFFF"/>
                </a:solidFill>
              </a:rPr>
              <a:t>External inflammatory root resorption</a:t>
            </a:r>
          </a:p>
          <a:p>
            <a:pPr lvl="0" rtl="0">
              <a:spcBef>
                <a:spcPts val="0"/>
              </a:spcBef>
              <a:buFontTx/>
              <a:buChar char="-"/>
            </a:pPr>
            <a:r>
              <a:rPr lang="en-CA" sz="1600" dirty="0" smtClean="0">
                <a:solidFill>
                  <a:srgbClr val="FFFFFF"/>
                </a:solidFill>
              </a:rPr>
              <a:t>Trauma </a:t>
            </a:r>
            <a:r>
              <a:rPr lang="en-CA" sz="1600" dirty="0" smtClean="0">
                <a:solidFill>
                  <a:srgbClr val="FFFFFF"/>
                </a:solidFill>
                <a:sym typeface="Wingdings"/>
              </a:rPr>
              <a:t> </a:t>
            </a:r>
            <a:r>
              <a:rPr lang="en-CA" sz="1600" dirty="0" smtClean="0">
                <a:solidFill>
                  <a:srgbClr val="FFFFFF"/>
                </a:solidFill>
              </a:rPr>
              <a:t>Injury to PDL + initiation of surface resorption </a:t>
            </a:r>
            <a:r>
              <a:rPr lang="en-CA" sz="1600" dirty="0" smtClean="0">
                <a:solidFill>
                  <a:srgbClr val="FFFFFF"/>
                </a:solidFill>
                <a:sym typeface="Wingdings"/>
              </a:rPr>
              <a:t> EIRR possible</a:t>
            </a:r>
            <a:endParaRPr lang="en-CA" sz="1600" dirty="0">
              <a:solidFill>
                <a:srgbClr val="FFFFFF"/>
              </a:solidFill>
              <a:sym typeface="Wingdings"/>
            </a:endParaRPr>
          </a:p>
          <a:p>
            <a:pPr lvl="0" rtl="0">
              <a:spcBef>
                <a:spcPts val="0"/>
              </a:spcBef>
              <a:buFontTx/>
              <a:buChar char="-"/>
            </a:pPr>
            <a:r>
              <a:rPr lang="en-CA" sz="1600" dirty="0" smtClean="0">
                <a:solidFill>
                  <a:srgbClr val="FFFFFF"/>
                </a:solidFill>
              </a:rPr>
              <a:t>Usually  pulp is necrotic (infection present </a:t>
            </a:r>
            <a:r>
              <a:rPr lang="en-CA" sz="1600" dirty="0" smtClean="0">
                <a:solidFill>
                  <a:srgbClr val="FFFFFF"/>
                </a:solidFill>
                <a:sym typeface="Wingdings"/>
              </a:rPr>
              <a:t> inflammatory reaction against this) </a:t>
            </a:r>
          </a:p>
          <a:p>
            <a:pPr lvl="0" rtl="0">
              <a:spcBef>
                <a:spcPts val="0"/>
              </a:spcBef>
              <a:buFontTx/>
              <a:buChar char="-"/>
            </a:pPr>
            <a:r>
              <a:rPr lang="en-CA" sz="1600" dirty="0" smtClean="0">
                <a:solidFill>
                  <a:srgbClr val="FFFFFF"/>
                </a:solidFill>
                <a:sym typeface="Wingdings"/>
              </a:rPr>
              <a:t>Radiographically bowl shaped R/L on external root surface</a:t>
            </a:r>
            <a:endParaRPr lang="en-CA" sz="1600" dirty="0" smtClean="0">
              <a:solidFill>
                <a:srgbClr val="FFFFFF"/>
              </a:solidFill>
            </a:endParaRPr>
          </a:p>
          <a:p>
            <a:pPr lvl="0" rtl="0">
              <a:spcBef>
                <a:spcPts val="0"/>
              </a:spcBef>
              <a:buFontTx/>
              <a:buChar char="-"/>
            </a:pPr>
            <a:r>
              <a:rPr lang="en-CA" sz="1600" dirty="0" smtClean="0">
                <a:solidFill>
                  <a:srgbClr val="FFFFFF"/>
                </a:solidFill>
              </a:rPr>
              <a:t>Treatment = RCT with long term </a:t>
            </a:r>
            <a:r>
              <a:rPr lang="en-CA" sz="1600" dirty="0" err="1" smtClean="0">
                <a:solidFill>
                  <a:srgbClr val="FFFFFF"/>
                </a:solidFill>
              </a:rPr>
              <a:t>CaOH</a:t>
            </a:r>
            <a:r>
              <a:rPr lang="en-CA" sz="1600" dirty="0" smtClean="0">
                <a:solidFill>
                  <a:srgbClr val="FFFFFF"/>
                </a:solidFill>
              </a:rPr>
              <a:t> medicament (1-3 months)(remove source of infection)</a:t>
            </a:r>
          </a:p>
          <a:p>
            <a:pPr marL="0" lvl="0" indent="0" rtl="0">
              <a:spcBef>
                <a:spcPts val="0"/>
              </a:spcBef>
              <a:buNone/>
            </a:pPr>
            <a:r>
              <a:rPr lang="en-CA" sz="1600" dirty="0" smtClean="0">
                <a:solidFill>
                  <a:srgbClr val="FFFFFF"/>
                </a:solidFill>
              </a:rPr>
              <a:t>* Prevention is key </a:t>
            </a:r>
            <a:r>
              <a:rPr lang="en-CA" sz="1600" dirty="0" smtClean="0">
                <a:solidFill>
                  <a:srgbClr val="FFFFFF"/>
                </a:solidFill>
                <a:sym typeface="Wingdings"/>
              </a:rPr>
              <a:t> RCT </a:t>
            </a:r>
            <a:r>
              <a:rPr lang="en-CA" sz="1600" dirty="0" err="1" smtClean="0">
                <a:solidFill>
                  <a:srgbClr val="FFFFFF"/>
                </a:solidFill>
                <a:sym typeface="Wingdings"/>
              </a:rPr>
              <a:t>asap</a:t>
            </a:r>
            <a:r>
              <a:rPr lang="en-CA" sz="1600" dirty="0" smtClean="0">
                <a:solidFill>
                  <a:srgbClr val="FFFFFF"/>
                </a:solidFill>
                <a:sym typeface="Wingdings"/>
              </a:rPr>
              <a:t> in avulsions, intrusion, severe luxation (closed apices) </a:t>
            </a:r>
            <a:endParaRPr lang="en-CA" sz="1600" dirty="0" smtClean="0">
              <a:solidFill>
                <a:srgbClr val="FFFFFF"/>
              </a:solidFill>
            </a:endParaRPr>
          </a:p>
          <a:p>
            <a:pPr lvl="0" rtl="0">
              <a:spcBef>
                <a:spcPts val="0"/>
              </a:spcBef>
              <a:buNone/>
            </a:pPr>
            <a:endParaRPr lang="en-CA" sz="1600" dirty="0">
              <a:solidFill>
                <a:srgbClr val="FFFFFF"/>
              </a:solidFill>
            </a:endParaRPr>
          </a:p>
          <a:p>
            <a:pPr lvl="0" rtl="0">
              <a:spcBef>
                <a:spcPts val="0"/>
              </a:spcBef>
              <a:buNone/>
            </a:pPr>
            <a:endParaRPr lang="en-CA" sz="1600" dirty="0" smtClean="0">
              <a:solidFill>
                <a:srgbClr val="FFFFFF"/>
              </a:solidFill>
            </a:endParaRPr>
          </a:p>
        </p:txBody>
      </p:sp>
    </p:spTree>
    <p:extLst>
      <p:ext uri="{BB962C8B-B14F-4D97-AF65-F5344CB8AC3E}">
        <p14:creationId xmlns:p14="http://schemas.microsoft.com/office/powerpoint/2010/main" val="18186012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64025"/>
            <a:ext cx="8520600" cy="572700"/>
          </a:xfrm>
          <a:prstGeom prst="rect">
            <a:avLst/>
          </a:prstGeom>
        </p:spPr>
        <p:txBody>
          <a:bodyPr lIns="91425" tIns="91425" rIns="91425" bIns="91425" anchor="t" anchorCtr="0">
            <a:noAutofit/>
          </a:bodyPr>
          <a:lstStyle/>
          <a:p>
            <a:pPr lvl="0">
              <a:spcBef>
                <a:spcPts val="0"/>
              </a:spcBef>
              <a:buNone/>
            </a:pPr>
            <a:r>
              <a:rPr lang="en-GB" sz="3200" dirty="0" smtClean="0">
                <a:solidFill>
                  <a:srgbClr val="FFFFFF"/>
                </a:solidFill>
              </a:rPr>
              <a:t>Root Resorption </a:t>
            </a:r>
            <a:endParaRPr lang="en-GB" sz="3200" dirty="0">
              <a:solidFill>
                <a:srgbClr val="FFFFFF"/>
              </a:solidFill>
            </a:endParaRPr>
          </a:p>
        </p:txBody>
      </p:sp>
      <p:sp>
        <p:nvSpPr>
          <p:cNvPr id="66" name="Shape 66"/>
          <p:cNvSpPr txBox="1">
            <a:spLocks noGrp="1"/>
          </p:cNvSpPr>
          <p:nvPr>
            <p:ph type="body" idx="1"/>
          </p:nvPr>
        </p:nvSpPr>
        <p:spPr>
          <a:xfrm>
            <a:off x="311700" y="636725"/>
            <a:ext cx="8520600" cy="4280927"/>
          </a:xfrm>
          <a:prstGeom prst="rect">
            <a:avLst/>
          </a:prstGeom>
        </p:spPr>
        <p:txBody>
          <a:bodyPr lIns="91425" tIns="91425" rIns="91425" bIns="91425" anchor="t" anchorCtr="0">
            <a:noAutofit/>
          </a:bodyPr>
          <a:lstStyle/>
          <a:p>
            <a:pPr lvl="0">
              <a:buNone/>
            </a:pPr>
            <a:endParaRPr lang="en-CA" sz="1600" dirty="0" smtClean="0">
              <a:solidFill>
                <a:srgbClr val="FFFFFF"/>
              </a:solidFill>
            </a:endParaRPr>
          </a:p>
          <a:p>
            <a:pPr lvl="0">
              <a:buNone/>
            </a:pPr>
            <a:r>
              <a:rPr lang="en-CA" sz="1600" dirty="0" smtClean="0">
                <a:solidFill>
                  <a:srgbClr val="FFFFFF"/>
                </a:solidFill>
              </a:rPr>
              <a:t>Replacement Resorption</a:t>
            </a:r>
          </a:p>
          <a:p>
            <a:pPr lvl="0">
              <a:buFontTx/>
              <a:buChar char="-"/>
            </a:pPr>
            <a:r>
              <a:rPr lang="en-CA" sz="1600" dirty="0" smtClean="0">
                <a:solidFill>
                  <a:srgbClr val="FFFFFF"/>
                </a:solidFill>
              </a:rPr>
              <a:t>Tooth structure replaced by bone that is fused to dentine (no PDL) </a:t>
            </a:r>
          </a:p>
          <a:p>
            <a:pPr lvl="0">
              <a:buFontTx/>
              <a:buChar char="-"/>
            </a:pPr>
            <a:r>
              <a:rPr lang="en-CA" sz="1600" dirty="0" smtClean="0">
                <a:solidFill>
                  <a:srgbClr val="FFFFFF"/>
                </a:solidFill>
              </a:rPr>
              <a:t>Often as a result of avulsion (loss of viable PDL cells due to extraoral dry time)</a:t>
            </a:r>
          </a:p>
          <a:p>
            <a:pPr lvl="0">
              <a:buFontTx/>
              <a:buChar char="-"/>
            </a:pPr>
            <a:r>
              <a:rPr lang="en-CA" sz="1600" dirty="0" err="1" smtClean="0">
                <a:solidFill>
                  <a:srgbClr val="FFFFFF"/>
                </a:solidFill>
              </a:rPr>
              <a:t>Ankylotic</a:t>
            </a:r>
            <a:r>
              <a:rPr lang="en-CA" sz="1600" dirty="0" smtClean="0">
                <a:solidFill>
                  <a:srgbClr val="FFFFFF"/>
                </a:solidFill>
              </a:rPr>
              <a:t> metallic sound on percussion </a:t>
            </a:r>
          </a:p>
          <a:p>
            <a:pPr lvl="0">
              <a:buFontTx/>
              <a:buChar char="-"/>
            </a:pPr>
            <a:r>
              <a:rPr lang="en-CA" sz="1600" dirty="0" smtClean="0">
                <a:solidFill>
                  <a:srgbClr val="FFFFFF"/>
                </a:solidFill>
              </a:rPr>
              <a:t>May have infraocclusion/incomplete alveolar process development (growing child)</a:t>
            </a:r>
          </a:p>
          <a:p>
            <a:pPr lvl="0">
              <a:buFontTx/>
              <a:buChar char="-"/>
            </a:pPr>
            <a:r>
              <a:rPr lang="en-CA" sz="1600" dirty="0" smtClean="0">
                <a:solidFill>
                  <a:srgbClr val="FFFFFF"/>
                </a:solidFill>
              </a:rPr>
              <a:t>No treatment, prevention important </a:t>
            </a:r>
          </a:p>
          <a:p>
            <a:pPr lvl="1">
              <a:buFontTx/>
              <a:buChar char="-"/>
            </a:pPr>
            <a:r>
              <a:rPr lang="en-CA" sz="1200" dirty="0" smtClean="0">
                <a:solidFill>
                  <a:srgbClr val="FFFFFF"/>
                </a:solidFill>
              </a:rPr>
              <a:t>Flexible splinting over rigid splints </a:t>
            </a:r>
          </a:p>
          <a:p>
            <a:pPr lvl="1">
              <a:buFontTx/>
              <a:buChar char="-"/>
            </a:pPr>
            <a:r>
              <a:rPr lang="en-CA" sz="1200" dirty="0" smtClean="0">
                <a:solidFill>
                  <a:srgbClr val="FFFFFF"/>
                </a:solidFill>
              </a:rPr>
              <a:t>Treatment of root with Fluoride or Tetracycline prior to replantation can slow replacement resorption </a:t>
            </a:r>
          </a:p>
          <a:p>
            <a:pPr lvl="1">
              <a:buFontTx/>
              <a:buChar char="-"/>
            </a:pPr>
            <a:endParaRPr lang="en-CA" sz="1200" dirty="0" smtClean="0">
              <a:solidFill>
                <a:srgbClr val="FFFFFF"/>
              </a:solidFill>
            </a:endParaRPr>
          </a:p>
          <a:p>
            <a:pPr lvl="0">
              <a:buNone/>
            </a:pPr>
            <a:endParaRPr lang="en-CA" sz="1600" dirty="0">
              <a:solidFill>
                <a:srgbClr val="FFFFFF"/>
              </a:solidFill>
            </a:endParaRPr>
          </a:p>
          <a:p>
            <a:pPr lvl="0">
              <a:buNone/>
            </a:pPr>
            <a:r>
              <a:rPr lang="en-CA" sz="1600" dirty="0" smtClean="0">
                <a:solidFill>
                  <a:srgbClr val="FFFFFF"/>
                </a:solidFill>
              </a:rPr>
              <a:t>TAB</a:t>
            </a:r>
          </a:p>
          <a:p>
            <a:pPr>
              <a:buNone/>
            </a:pPr>
            <a:r>
              <a:rPr lang="en-CA" sz="1600" dirty="0" smtClean="0">
                <a:solidFill>
                  <a:srgbClr val="FFFFFF"/>
                </a:solidFill>
              </a:rPr>
              <a:t>- </a:t>
            </a:r>
            <a:r>
              <a:rPr lang="en-GB" sz="1600" dirty="0" smtClean="0">
                <a:solidFill>
                  <a:srgbClr val="FFFFFF"/>
                </a:solidFill>
              </a:rPr>
              <a:t> 	widening </a:t>
            </a:r>
            <a:r>
              <a:rPr lang="en-GB" sz="1600" dirty="0">
                <a:solidFill>
                  <a:srgbClr val="FFFFFF"/>
                </a:solidFill>
              </a:rPr>
              <a:t>of the apical foramen to allow proliferation of blood vessels  </a:t>
            </a:r>
            <a:r>
              <a:rPr lang="en-GB" sz="1600" dirty="0">
                <a:solidFill>
                  <a:srgbClr val="FFFFFF"/>
                </a:solidFill>
                <a:sym typeface="Wingdings"/>
              </a:rPr>
              <a:t> </a:t>
            </a:r>
            <a:r>
              <a:rPr lang="en-GB" sz="1600" dirty="0">
                <a:solidFill>
                  <a:srgbClr val="FFFFFF"/>
                </a:solidFill>
              </a:rPr>
              <a:t>Slight, well-defined </a:t>
            </a:r>
            <a:r>
              <a:rPr lang="en-GB" sz="1600" dirty="0" smtClean="0">
                <a:solidFill>
                  <a:srgbClr val="FFFFFF"/>
                </a:solidFill>
              </a:rPr>
              <a:t>RL: takes </a:t>
            </a:r>
            <a:r>
              <a:rPr lang="en-GB" sz="1600" dirty="0">
                <a:solidFill>
                  <a:srgbClr val="FFFFFF"/>
                </a:solidFill>
              </a:rPr>
              <a:t>several months to resolve </a:t>
            </a:r>
            <a:endParaRPr lang="en-CA" sz="1600" dirty="0">
              <a:solidFill>
                <a:srgbClr val="FFFFFF"/>
              </a:solidFill>
            </a:endParaRPr>
          </a:p>
          <a:p>
            <a:pPr lvl="0">
              <a:buNone/>
            </a:pPr>
            <a:endParaRPr lang="en-GB" sz="1600" dirty="0" smtClean="0">
              <a:solidFill>
                <a:srgbClr val="FFFFFF"/>
              </a:solidFill>
            </a:endParaRPr>
          </a:p>
          <a:p>
            <a:pPr lvl="0">
              <a:buNone/>
            </a:pPr>
            <a:endParaRPr lang="en-GB" sz="1600" dirty="0">
              <a:solidFill>
                <a:srgbClr val="FFFFFF"/>
              </a:solidFill>
            </a:endParaRPr>
          </a:p>
          <a:p>
            <a:pPr lvl="0" rtl="0">
              <a:spcBef>
                <a:spcPts val="0"/>
              </a:spcBef>
              <a:buNone/>
            </a:pPr>
            <a:endParaRPr sz="1600" dirty="0">
              <a:solidFill>
                <a:srgbClr val="FFFFFF"/>
              </a:solidFill>
            </a:endParaRPr>
          </a:p>
        </p:txBody>
      </p:sp>
    </p:spTree>
    <p:extLst>
      <p:ext uri="{BB962C8B-B14F-4D97-AF65-F5344CB8AC3E}">
        <p14:creationId xmlns:p14="http://schemas.microsoft.com/office/powerpoint/2010/main" val="19717452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64025"/>
            <a:ext cx="8520600" cy="572700"/>
          </a:xfrm>
          <a:prstGeom prst="rect">
            <a:avLst/>
          </a:prstGeom>
        </p:spPr>
        <p:txBody>
          <a:bodyPr lIns="91425" tIns="91425" rIns="91425" bIns="91425" anchor="t" anchorCtr="0">
            <a:noAutofit/>
          </a:bodyPr>
          <a:lstStyle/>
          <a:p>
            <a:pPr lvl="0">
              <a:spcBef>
                <a:spcPts val="0"/>
              </a:spcBef>
              <a:buNone/>
            </a:pPr>
            <a:r>
              <a:rPr lang="en-GB" sz="3200" dirty="0" smtClean="0">
                <a:solidFill>
                  <a:srgbClr val="FFFFFF"/>
                </a:solidFill>
              </a:rPr>
              <a:t>Root Resorption </a:t>
            </a:r>
            <a:endParaRPr lang="en-GB" sz="3200" dirty="0">
              <a:solidFill>
                <a:srgbClr val="FFFFFF"/>
              </a:solidFill>
            </a:endParaRPr>
          </a:p>
        </p:txBody>
      </p:sp>
      <p:sp>
        <p:nvSpPr>
          <p:cNvPr id="66" name="Shape 66"/>
          <p:cNvSpPr txBox="1">
            <a:spLocks noGrp="1"/>
          </p:cNvSpPr>
          <p:nvPr>
            <p:ph type="body" idx="1"/>
          </p:nvPr>
        </p:nvSpPr>
        <p:spPr>
          <a:xfrm>
            <a:off x="311700" y="636725"/>
            <a:ext cx="8520600" cy="4280927"/>
          </a:xfrm>
          <a:prstGeom prst="rect">
            <a:avLst/>
          </a:prstGeom>
        </p:spPr>
        <p:txBody>
          <a:bodyPr lIns="91425" tIns="91425" rIns="91425" bIns="91425" anchor="t" anchorCtr="0">
            <a:noAutofit/>
          </a:bodyPr>
          <a:lstStyle/>
          <a:p>
            <a:pPr lvl="0" rtl="0">
              <a:spcBef>
                <a:spcPts val="0"/>
              </a:spcBef>
              <a:buNone/>
            </a:pPr>
            <a:endParaRPr lang="en-CA" sz="1600" dirty="0" smtClean="0">
              <a:solidFill>
                <a:srgbClr val="FFFFFF"/>
              </a:solidFill>
            </a:endParaRPr>
          </a:p>
          <a:p>
            <a:pPr lvl="0" rtl="0">
              <a:spcBef>
                <a:spcPts val="0"/>
              </a:spcBef>
              <a:buNone/>
            </a:pPr>
            <a:r>
              <a:rPr lang="en-CA" sz="2000" dirty="0" smtClean="0">
                <a:solidFill>
                  <a:srgbClr val="FFFFFF"/>
                </a:solidFill>
              </a:rPr>
              <a:t>Invasive Cervical Root Resorption </a:t>
            </a:r>
          </a:p>
          <a:p>
            <a:pPr lvl="0" rtl="0">
              <a:spcBef>
                <a:spcPts val="0"/>
              </a:spcBef>
              <a:buFontTx/>
              <a:buChar char="-"/>
            </a:pPr>
            <a:r>
              <a:rPr lang="en-CA" sz="1600" dirty="0" smtClean="0">
                <a:solidFill>
                  <a:srgbClr val="FFFFFF"/>
                </a:solidFill>
              </a:rPr>
              <a:t>Classified as Hyperplastic resorption (external root resorption), very destructive</a:t>
            </a:r>
          </a:p>
          <a:p>
            <a:pPr lvl="0" rtl="0">
              <a:spcBef>
                <a:spcPts val="0"/>
              </a:spcBef>
              <a:buFontTx/>
              <a:buChar char="-"/>
            </a:pPr>
            <a:r>
              <a:rPr lang="en-CA" sz="1600" dirty="0" smtClean="0">
                <a:solidFill>
                  <a:srgbClr val="FFFFFF"/>
                </a:solidFill>
              </a:rPr>
              <a:t>Pink spot on tooth, can present with gingival swelling (overlying infection)</a:t>
            </a:r>
          </a:p>
          <a:p>
            <a:pPr lvl="0" rtl="0">
              <a:spcBef>
                <a:spcPts val="0"/>
              </a:spcBef>
              <a:buFontTx/>
              <a:buChar char="-"/>
            </a:pPr>
            <a:r>
              <a:rPr lang="en-CA" sz="1600" dirty="0" smtClean="0">
                <a:solidFill>
                  <a:srgbClr val="FFFFFF"/>
                </a:solidFill>
              </a:rPr>
              <a:t>Pulp responds normally to pulp vitality testing </a:t>
            </a:r>
          </a:p>
          <a:p>
            <a:pPr lvl="0" rtl="0">
              <a:spcBef>
                <a:spcPts val="0"/>
              </a:spcBef>
              <a:buFontTx/>
              <a:buChar char="-"/>
            </a:pPr>
            <a:r>
              <a:rPr lang="en-CA" sz="1600" dirty="0" smtClean="0">
                <a:solidFill>
                  <a:srgbClr val="FFFFFF"/>
                </a:solidFill>
              </a:rPr>
              <a:t>Histology: Early lesions (Class 1 and 2) are </a:t>
            </a:r>
            <a:r>
              <a:rPr lang="en-CA" sz="1600" dirty="0" err="1" smtClean="0">
                <a:solidFill>
                  <a:srgbClr val="FFFFFF"/>
                </a:solidFill>
              </a:rPr>
              <a:t>fibrovascular</a:t>
            </a:r>
            <a:r>
              <a:rPr lang="en-CA" sz="1600" dirty="0" smtClean="0">
                <a:solidFill>
                  <a:srgbClr val="FFFFFF"/>
                </a:solidFill>
              </a:rPr>
              <a:t>, later lesions (class 3 and 4) are fibro-osseous</a:t>
            </a:r>
          </a:p>
          <a:p>
            <a:pPr lvl="0" rtl="0">
              <a:spcBef>
                <a:spcPts val="0"/>
              </a:spcBef>
              <a:buFontTx/>
              <a:buChar char="-"/>
            </a:pPr>
            <a:r>
              <a:rPr lang="en-CA" sz="1600" dirty="0" smtClean="0">
                <a:solidFill>
                  <a:srgbClr val="FFFFFF"/>
                </a:solidFill>
              </a:rPr>
              <a:t>Differentiation from root caries: Radiographically a well defined R/O line surrounds the pulp (</a:t>
            </a:r>
            <a:r>
              <a:rPr lang="en-CA" sz="1600" dirty="0" err="1" smtClean="0">
                <a:solidFill>
                  <a:srgbClr val="FFFFFF"/>
                </a:solidFill>
              </a:rPr>
              <a:t>predentine</a:t>
            </a:r>
            <a:r>
              <a:rPr lang="en-CA" sz="1600" dirty="0" smtClean="0">
                <a:solidFill>
                  <a:srgbClr val="FFFFFF"/>
                </a:solidFill>
              </a:rPr>
              <a:t> + dentine barrier)</a:t>
            </a:r>
          </a:p>
          <a:p>
            <a:pPr lvl="0" rtl="0">
              <a:spcBef>
                <a:spcPts val="0"/>
              </a:spcBef>
              <a:buFontTx/>
              <a:buChar char="-"/>
            </a:pPr>
            <a:r>
              <a:rPr lang="en-CA" sz="1600" dirty="0" smtClean="0">
                <a:solidFill>
                  <a:srgbClr val="FFFFFF"/>
                </a:solidFill>
              </a:rPr>
              <a:t>Predisposing factors: Trauma (damage to </a:t>
            </a:r>
            <a:r>
              <a:rPr lang="en-CA" sz="1600" dirty="0" err="1" smtClean="0">
                <a:solidFill>
                  <a:srgbClr val="FFFFFF"/>
                </a:solidFill>
              </a:rPr>
              <a:t>cementum</a:t>
            </a:r>
            <a:r>
              <a:rPr lang="en-CA" sz="1600" dirty="0" smtClean="0">
                <a:solidFill>
                  <a:srgbClr val="FFFFFF"/>
                </a:solidFill>
              </a:rPr>
              <a:t>), </a:t>
            </a:r>
            <a:r>
              <a:rPr lang="en-CA" sz="1600" dirty="0" err="1" smtClean="0">
                <a:solidFill>
                  <a:srgbClr val="FFFFFF"/>
                </a:solidFill>
              </a:rPr>
              <a:t>Intracoronal</a:t>
            </a:r>
            <a:r>
              <a:rPr lang="en-CA" sz="1600" dirty="0" smtClean="0">
                <a:solidFill>
                  <a:srgbClr val="FFFFFF"/>
                </a:solidFill>
              </a:rPr>
              <a:t> bleaching, orthodontics</a:t>
            </a:r>
          </a:p>
          <a:p>
            <a:pPr lvl="0" rtl="0">
              <a:spcBef>
                <a:spcPts val="0"/>
              </a:spcBef>
              <a:buFontTx/>
              <a:buChar char="-"/>
            </a:pPr>
            <a:r>
              <a:rPr lang="en-CA" sz="1600" dirty="0" err="1" smtClean="0">
                <a:solidFill>
                  <a:srgbClr val="FFFFFF"/>
                </a:solidFill>
              </a:rPr>
              <a:t>Tmt</a:t>
            </a:r>
            <a:r>
              <a:rPr lang="en-CA" sz="1600" dirty="0" smtClean="0">
                <a:solidFill>
                  <a:srgbClr val="FFFFFF"/>
                </a:solidFill>
              </a:rPr>
              <a:t> (Class 1-3): 90% TCA, curettage, restoration  with GIC, possible RCT </a:t>
            </a:r>
            <a:endParaRPr sz="1600" dirty="0">
              <a:solidFill>
                <a:srgbClr val="FFFFFF"/>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677987" y="3606165"/>
            <a:ext cx="2765425" cy="1436370"/>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6794500" y="3368040"/>
            <a:ext cx="1828800" cy="1674495"/>
          </a:xfrm>
          <a:prstGeom prst="rect">
            <a:avLst/>
          </a:prstGeom>
          <a:noFill/>
          <a:ln>
            <a:noFill/>
          </a:ln>
        </p:spPr>
      </p:pic>
    </p:spTree>
    <p:extLst>
      <p:ext uri="{BB962C8B-B14F-4D97-AF65-F5344CB8AC3E}">
        <p14:creationId xmlns:p14="http://schemas.microsoft.com/office/powerpoint/2010/main" val="6976241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64025"/>
            <a:ext cx="8520600" cy="572700"/>
          </a:xfrm>
          <a:prstGeom prst="rect">
            <a:avLst/>
          </a:prstGeom>
        </p:spPr>
        <p:txBody>
          <a:bodyPr lIns="91425" tIns="91425" rIns="91425" bIns="91425" anchor="t" anchorCtr="0">
            <a:noAutofit/>
          </a:bodyPr>
          <a:lstStyle/>
          <a:p>
            <a:pPr lvl="0">
              <a:spcBef>
                <a:spcPts val="0"/>
              </a:spcBef>
              <a:buNone/>
            </a:pPr>
            <a:r>
              <a:rPr lang="en-GB" sz="3200" dirty="0" err="1" smtClean="0">
                <a:solidFill>
                  <a:srgbClr val="FFFFFF"/>
                </a:solidFill>
              </a:rPr>
              <a:t>Apexification</a:t>
            </a:r>
            <a:r>
              <a:rPr lang="en-GB" sz="3200" dirty="0" smtClean="0">
                <a:solidFill>
                  <a:srgbClr val="FFFFFF"/>
                </a:solidFill>
              </a:rPr>
              <a:t> vs. </a:t>
            </a:r>
            <a:r>
              <a:rPr lang="en-GB" sz="3200" dirty="0" err="1" smtClean="0">
                <a:solidFill>
                  <a:srgbClr val="FFFFFF"/>
                </a:solidFill>
              </a:rPr>
              <a:t>Apexogenesis</a:t>
            </a:r>
            <a:r>
              <a:rPr lang="en-GB" sz="3200" dirty="0" smtClean="0">
                <a:solidFill>
                  <a:srgbClr val="FFFFFF"/>
                </a:solidFill>
              </a:rPr>
              <a:t> </a:t>
            </a:r>
            <a:endParaRPr lang="en-GB" sz="3200" dirty="0">
              <a:solidFill>
                <a:srgbClr val="FFFFFF"/>
              </a:solidFill>
            </a:endParaRPr>
          </a:p>
        </p:txBody>
      </p:sp>
      <p:sp>
        <p:nvSpPr>
          <p:cNvPr id="66" name="Shape 66"/>
          <p:cNvSpPr txBox="1">
            <a:spLocks noGrp="1"/>
          </p:cNvSpPr>
          <p:nvPr>
            <p:ph type="body" idx="1"/>
          </p:nvPr>
        </p:nvSpPr>
        <p:spPr>
          <a:xfrm>
            <a:off x="311700" y="636725"/>
            <a:ext cx="8520600" cy="4280927"/>
          </a:xfrm>
          <a:prstGeom prst="rect">
            <a:avLst/>
          </a:prstGeom>
        </p:spPr>
        <p:txBody>
          <a:bodyPr lIns="91425" tIns="91425" rIns="91425" bIns="91425" anchor="t" anchorCtr="0">
            <a:noAutofit/>
          </a:bodyPr>
          <a:lstStyle/>
          <a:p>
            <a:pPr lvl="0" rtl="0">
              <a:spcBef>
                <a:spcPts val="0"/>
              </a:spcBef>
              <a:buNone/>
            </a:pPr>
            <a:endParaRPr lang="en-CA" sz="1600" dirty="0" smtClean="0">
              <a:solidFill>
                <a:srgbClr val="FFFFFF"/>
              </a:solidFill>
            </a:endParaRPr>
          </a:p>
          <a:p>
            <a:pPr lvl="0" rtl="0">
              <a:spcBef>
                <a:spcPts val="0"/>
              </a:spcBef>
              <a:buNone/>
            </a:pPr>
            <a:r>
              <a:rPr lang="en-CA" sz="1600" dirty="0" smtClean="0">
                <a:solidFill>
                  <a:srgbClr val="FFFFFF"/>
                </a:solidFill>
              </a:rPr>
              <a:t>Both have to do with affected teeth that have open apices</a:t>
            </a:r>
            <a:endParaRPr lang="en-CA" sz="1600" dirty="0">
              <a:solidFill>
                <a:srgbClr val="FFFFFF"/>
              </a:solidFill>
            </a:endParaRPr>
          </a:p>
          <a:p>
            <a:pPr lvl="0" rtl="0">
              <a:spcBef>
                <a:spcPts val="0"/>
              </a:spcBef>
              <a:buNone/>
            </a:pPr>
            <a:endParaRPr lang="en-CA" sz="1600" dirty="0">
              <a:solidFill>
                <a:srgbClr val="FFFFFF"/>
              </a:solidFill>
            </a:endParaRPr>
          </a:p>
          <a:p>
            <a:pPr lvl="0" rtl="0">
              <a:spcBef>
                <a:spcPts val="0"/>
              </a:spcBef>
              <a:buNone/>
            </a:pPr>
            <a:r>
              <a:rPr lang="en-CA" sz="1600" dirty="0" err="1" smtClean="0">
                <a:solidFill>
                  <a:srgbClr val="FFFFFF"/>
                </a:solidFill>
              </a:rPr>
              <a:t>Apexogenesis</a:t>
            </a:r>
            <a:r>
              <a:rPr lang="en-CA" sz="1600" dirty="0" smtClean="0">
                <a:solidFill>
                  <a:srgbClr val="FFFFFF"/>
                </a:solidFill>
              </a:rPr>
              <a:t> </a:t>
            </a:r>
          </a:p>
          <a:p>
            <a:pPr lvl="0" rtl="0">
              <a:spcBef>
                <a:spcPts val="0"/>
              </a:spcBef>
              <a:buFontTx/>
              <a:buChar char="-"/>
            </a:pPr>
            <a:r>
              <a:rPr lang="en-CA" sz="1600" u="sng" dirty="0" smtClean="0">
                <a:solidFill>
                  <a:srgbClr val="FFFFFF"/>
                </a:solidFill>
              </a:rPr>
              <a:t>Vital</a:t>
            </a:r>
            <a:r>
              <a:rPr lang="en-CA" sz="1600" dirty="0" smtClean="0">
                <a:solidFill>
                  <a:srgbClr val="FFFFFF"/>
                </a:solidFill>
              </a:rPr>
              <a:t> pulp therapy to encourage complete development of incomplete root end </a:t>
            </a:r>
          </a:p>
          <a:p>
            <a:pPr lvl="0" rtl="0">
              <a:spcBef>
                <a:spcPts val="0"/>
              </a:spcBef>
              <a:buFontTx/>
              <a:buChar char="-"/>
            </a:pPr>
            <a:r>
              <a:rPr lang="en-CA" sz="1600" dirty="0" smtClean="0">
                <a:solidFill>
                  <a:srgbClr val="FFFFFF"/>
                </a:solidFill>
              </a:rPr>
              <a:t>Can include treatments like pulp capping and </a:t>
            </a:r>
            <a:r>
              <a:rPr lang="en-CA" sz="1600" dirty="0" err="1" smtClean="0">
                <a:solidFill>
                  <a:srgbClr val="FFFFFF"/>
                </a:solidFill>
              </a:rPr>
              <a:t>pulpotomies</a:t>
            </a:r>
            <a:r>
              <a:rPr lang="en-CA" sz="1600" dirty="0" smtClean="0">
                <a:solidFill>
                  <a:srgbClr val="FFFFFF"/>
                </a:solidFill>
              </a:rPr>
              <a:t> with MTA or </a:t>
            </a:r>
            <a:r>
              <a:rPr lang="en-CA" sz="1600" dirty="0" err="1" smtClean="0">
                <a:solidFill>
                  <a:srgbClr val="FFFFFF"/>
                </a:solidFill>
              </a:rPr>
              <a:t>CaOH</a:t>
            </a:r>
            <a:endParaRPr lang="en-CA" sz="1600" dirty="0" smtClean="0">
              <a:solidFill>
                <a:srgbClr val="FFFFFF"/>
              </a:solidFill>
            </a:endParaRPr>
          </a:p>
          <a:p>
            <a:pPr lvl="0" rtl="0">
              <a:spcBef>
                <a:spcPts val="0"/>
              </a:spcBef>
              <a:buFontTx/>
              <a:buChar char="-"/>
            </a:pPr>
            <a:r>
              <a:rPr lang="en-CA" sz="1600" dirty="0" smtClean="0">
                <a:solidFill>
                  <a:srgbClr val="FFFFFF"/>
                </a:solidFill>
              </a:rPr>
              <a:t>Indications: luxation injuries, complicated fracture (pulp exposed), carious pulp exposure</a:t>
            </a:r>
          </a:p>
          <a:p>
            <a:pPr lvl="0" rtl="0">
              <a:spcBef>
                <a:spcPts val="0"/>
              </a:spcBef>
              <a:buFontTx/>
              <a:buChar char="-"/>
            </a:pPr>
            <a:r>
              <a:rPr lang="en-CA" sz="1600" dirty="0" smtClean="0">
                <a:solidFill>
                  <a:srgbClr val="FFFFFF"/>
                </a:solidFill>
              </a:rPr>
              <a:t>Cannot be done with necrotic pulp </a:t>
            </a:r>
          </a:p>
          <a:p>
            <a:pPr lvl="0" rtl="0">
              <a:spcBef>
                <a:spcPts val="0"/>
              </a:spcBef>
              <a:buNone/>
            </a:pPr>
            <a:endParaRPr lang="en-CA" sz="1600" dirty="0">
              <a:solidFill>
                <a:srgbClr val="FFFFFF"/>
              </a:solidFill>
            </a:endParaRPr>
          </a:p>
          <a:p>
            <a:pPr lvl="0" rtl="0">
              <a:spcBef>
                <a:spcPts val="0"/>
              </a:spcBef>
              <a:buNone/>
            </a:pPr>
            <a:endParaRPr lang="en-CA" sz="1600" dirty="0" smtClean="0">
              <a:solidFill>
                <a:srgbClr val="FFFFFF"/>
              </a:solidFill>
            </a:endParaRPr>
          </a:p>
          <a:p>
            <a:pPr lvl="0" rtl="0">
              <a:spcBef>
                <a:spcPts val="0"/>
              </a:spcBef>
              <a:buNone/>
            </a:pPr>
            <a:r>
              <a:rPr lang="en-CA" sz="1600" dirty="0" err="1" smtClean="0">
                <a:solidFill>
                  <a:srgbClr val="FFFFFF"/>
                </a:solidFill>
              </a:rPr>
              <a:t>Apexification</a:t>
            </a:r>
            <a:r>
              <a:rPr lang="en-CA" sz="1600" dirty="0" smtClean="0">
                <a:solidFill>
                  <a:srgbClr val="FFFFFF"/>
                </a:solidFill>
              </a:rPr>
              <a:t> </a:t>
            </a:r>
            <a:endParaRPr lang="en-CA" sz="1600" dirty="0" smtClean="0">
              <a:solidFill>
                <a:srgbClr val="FFFFFF"/>
              </a:solidFill>
              <a:sym typeface="Wingdings"/>
            </a:endParaRPr>
          </a:p>
          <a:p>
            <a:pPr lvl="0" rtl="0">
              <a:spcBef>
                <a:spcPts val="0"/>
              </a:spcBef>
              <a:buFontTx/>
              <a:buChar char="-"/>
            </a:pPr>
            <a:r>
              <a:rPr lang="en-CA" sz="1600" dirty="0">
                <a:solidFill>
                  <a:srgbClr val="FFFFFF"/>
                </a:solidFill>
                <a:sym typeface="Wingdings"/>
              </a:rPr>
              <a:t>M</a:t>
            </a:r>
            <a:r>
              <a:rPr lang="en-CA" sz="1600" dirty="0" smtClean="0">
                <a:solidFill>
                  <a:srgbClr val="FFFFFF"/>
                </a:solidFill>
                <a:sym typeface="Wingdings"/>
              </a:rPr>
              <a:t>ethod of inducing calcified barrier at the apex of a </a:t>
            </a:r>
            <a:r>
              <a:rPr lang="en-CA" sz="1600" u="sng" dirty="0" smtClean="0">
                <a:solidFill>
                  <a:srgbClr val="FFFFFF"/>
                </a:solidFill>
                <a:sym typeface="Wingdings"/>
              </a:rPr>
              <a:t>non-vital</a:t>
            </a:r>
            <a:r>
              <a:rPr lang="en-CA" sz="1600" dirty="0" smtClean="0">
                <a:solidFill>
                  <a:srgbClr val="FFFFFF"/>
                </a:solidFill>
                <a:sym typeface="Wingdings"/>
              </a:rPr>
              <a:t> tooth with incomplete root formation </a:t>
            </a:r>
          </a:p>
          <a:p>
            <a:pPr lvl="0" rtl="0">
              <a:spcBef>
                <a:spcPts val="0"/>
              </a:spcBef>
              <a:buFontTx/>
              <a:buChar char="-"/>
            </a:pPr>
            <a:r>
              <a:rPr lang="en-CA" sz="1600" dirty="0" smtClean="0">
                <a:solidFill>
                  <a:srgbClr val="FFFFFF"/>
                </a:solidFill>
              </a:rPr>
              <a:t>Important because RCT with </a:t>
            </a:r>
            <a:r>
              <a:rPr lang="en-CA" sz="1600" dirty="0" err="1" smtClean="0">
                <a:solidFill>
                  <a:srgbClr val="FFFFFF"/>
                </a:solidFill>
              </a:rPr>
              <a:t>opex</a:t>
            </a:r>
            <a:r>
              <a:rPr lang="en-CA" sz="1600" dirty="0" smtClean="0">
                <a:solidFill>
                  <a:srgbClr val="FFFFFF"/>
                </a:solidFill>
              </a:rPr>
              <a:t> apex is very difficult </a:t>
            </a:r>
          </a:p>
          <a:p>
            <a:pPr lvl="0" rtl="0">
              <a:spcBef>
                <a:spcPts val="0"/>
              </a:spcBef>
              <a:buFontTx/>
              <a:buChar char="-"/>
            </a:pPr>
            <a:r>
              <a:rPr lang="en-CA" sz="1600" dirty="0" smtClean="0">
                <a:solidFill>
                  <a:srgbClr val="FFFFFF"/>
                </a:solidFill>
              </a:rPr>
              <a:t>Can use </a:t>
            </a:r>
            <a:r>
              <a:rPr lang="en-CA" sz="1600" dirty="0" err="1" smtClean="0">
                <a:solidFill>
                  <a:srgbClr val="FFFFFF"/>
                </a:solidFill>
              </a:rPr>
              <a:t>CaOH</a:t>
            </a:r>
            <a:r>
              <a:rPr lang="en-CA" sz="1600" dirty="0" smtClean="0">
                <a:solidFill>
                  <a:srgbClr val="FFFFFF"/>
                </a:solidFill>
              </a:rPr>
              <a:t> or MTA to induce calcific barrier </a:t>
            </a:r>
          </a:p>
          <a:p>
            <a:pPr marL="0" lvl="0" indent="0" rtl="0">
              <a:spcBef>
                <a:spcPts val="0"/>
              </a:spcBef>
              <a:buNone/>
            </a:pPr>
            <a:r>
              <a:rPr lang="en-CA" sz="1600" dirty="0" smtClean="0">
                <a:solidFill>
                  <a:srgbClr val="FFFFFF"/>
                </a:solidFill>
              </a:rPr>
              <a:t>* High incidence of root fracture following </a:t>
            </a:r>
            <a:r>
              <a:rPr lang="en-CA" sz="1600" dirty="0" err="1" smtClean="0">
                <a:solidFill>
                  <a:srgbClr val="FFFFFF"/>
                </a:solidFill>
              </a:rPr>
              <a:t>apexification</a:t>
            </a:r>
            <a:r>
              <a:rPr lang="en-CA" sz="1600" dirty="0" smtClean="0">
                <a:solidFill>
                  <a:srgbClr val="FFFFFF"/>
                </a:solidFill>
              </a:rPr>
              <a:t> (tooth has very thin dentinal walls, restorative treatment should aim to strengthen immature root) </a:t>
            </a:r>
            <a:endParaRPr sz="1600" dirty="0">
              <a:solidFill>
                <a:srgbClr val="FFFFFF"/>
              </a:solidFill>
            </a:endParaRPr>
          </a:p>
        </p:txBody>
      </p:sp>
    </p:spTree>
    <p:extLst>
      <p:ext uri="{BB962C8B-B14F-4D97-AF65-F5344CB8AC3E}">
        <p14:creationId xmlns:p14="http://schemas.microsoft.com/office/powerpoint/2010/main" val="15665442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IL Traumatolog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GIL Traumatology.thmx</Template>
  <TotalTime>4808</TotalTime>
  <Words>4445</Words>
  <Application>Microsoft Macintosh PowerPoint</Application>
  <PresentationFormat>On-screen Show (16:9)</PresentationFormat>
  <Paragraphs>600</Paragraphs>
  <Slides>42</Slides>
  <Notes>41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GIL Traumatology</vt:lpstr>
      <vt:lpstr>TRAUMATOLOGY</vt:lpstr>
      <vt:lpstr>PowerPoint Presentation</vt:lpstr>
      <vt:lpstr>Tooth Discoloration </vt:lpstr>
      <vt:lpstr>Pulpal Diagnosis of Traumatised Teeth </vt:lpstr>
      <vt:lpstr>Pulpal Diagnosis of Traumatised Teeth </vt:lpstr>
      <vt:lpstr>Root Resorption </vt:lpstr>
      <vt:lpstr>Root Resorption </vt:lpstr>
      <vt:lpstr>Root Resorption </vt:lpstr>
      <vt:lpstr>Apexification vs. Apexogenesis </vt:lpstr>
      <vt:lpstr>Healing following Root Fracture </vt:lpstr>
      <vt:lpstr>PowerPoint Presentation</vt:lpstr>
      <vt:lpstr>Management of Trauma in Permanent Teeth</vt:lpstr>
      <vt:lpstr>Concussion</vt:lpstr>
      <vt:lpstr>Subluxation</vt:lpstr>
      <vt:lpstr>Extrusion</vt:lpstr>
      <vt:lpstr>Lateral Luxations</vt:lpstr>
      <vt:lpstr>Intrusions</vt:lpstr>
      <vt:lpstr>Avulsions </vt:lpstr>
      <vt:lpstr>Avulsions (Closed Apex)  </vt:lpstr>
      <vt:lpstr>Avulsions (Closed Apex)  </vt:lpstr>
      <vt:lpstr>Avulsions (Closed Apex)  </vt:lpstr>
      <vt:lpstr>Avulsions (Open Apex)  </vt:lpstr>
      <vt:lpstr>Avulsions (Open Apex)  </vt:lpstr>
      <vt:lpstr>Avulsions (Open Apex)  </vt:lpstr>
      <vt:lpstr>Uncomplicated fractures</vt:lpstr>
      <vt:lpstr>Complicated fractures </vt:lpstr>
      <vt:lpstr>Subgingival fractures </vt:lpstr>
      <vt:lpstr>Horizontal root fracture</vt:lpstr>
      <vt:lpstr>Alveolar fractures</vt:lpstr>
      <vt:lpstr>Management of Trauma in Primary Teeth</vt:lpstr>
      <vt:lpstr>Concussion</vt:lpstr>
      <vt:lpstr>Subluxation</vt:lpstr>
      <vt:lpstr>Extrusion</vt:lpstr>
      <vt:lpstr>Lateral Luxation</vt:lpstr>
      <vt:lpstr>Intrusion</vt:lpstr>
      <vt:lpstr>Avulsion </vt:lpstr>
      <vt:lpstr>Uncomplicated Fracture </vt:lpstr>
      <vt:lpstr>Complicated Fracture</vt:lpstr>
      <vt:lpstr>Subgingival fractures</vt:lpstr>
      <vt:lpstr>Horizontal root fracture (primary)</vt:lpstr>
      <vt:lpstr>Alveolar Fractures (Children)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AND INDIVIDUAL LEARNING: TRAUMATOLOGY</dc:title>
  <cp:lastModifiedBy>MuhammadQays Dewji</cp:lastModifiedBy>
  <cp:revision>52</cp:revision>
  <cp:lastPrinted>2017-10-03T11:34:40Z</cp:lastPrinted>
  <dcterms:modified xsi:type="dcterms:W3CDTF">2017-10-04T08:01:58Z</dcterms:modified>
</cp:coreProperties>
</file>