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5" r:id="rId3"/>
    <p:sldId id="270" r:id="rId4"/>
    <p:sldId id="265" r:id="rId5"/>
    <p:sldId id="266" r:id="rId6"/>
    <p:sldId id="268" r:id="rId7"/>
    <p:sldId id="267" r:id="rId8"/>
    <p:sldId id="269" r:id="rId9"/>
    <p:sldId id="272" r:id="rId10"/>
    <p:sldId id="257" r:id="rId11"/>
    <p:sldId id="258" r:id="rId12"/>
    <p:sldId id="259" r:id="rId13"/>
    <p:sldId id="260"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9" autoAdjust="0"/>
    <p:restoredTop sz="94660" autoAdjust="0"/>
  </p:normalViewPr>
  <p:slideViewPr>
    <p:cSldViewPr snapToGrid="0">
      <p:cViewPr varScale="1">
        <p:scale>
          <a:sx n="103" d="100"/>
          <a:sy n="103" d="100"/>
        </p:scale>
        <p:origin x="-304" y="-112"/>
      </p:cViewPr>
      <p:guideLst>
        <p:guide orient="horz" pos="2160"/>
        <p:guide pos="3840"/>
      </p:guideLst>
    </p:cSldViewPr>
  </p:slideViewPr>
  <p:outlineViewPr>
    <p:cViewPr>
      <p:scale>
        <a:sx n="33" d="100"/>
        <a:sy n="33" d="100"/>
      </p:scale>
      <p:origin x="0" y="185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1D6CA24-3830-4AA6-9DA9-9ECE19F99F52}" type="datetimeFigureOut">
              <a:rPr lang="en-AU" smtClean="0"/>
              <a:t>28/04/16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102A3B-2D18-404C-9FDF-1B0E0DD9D0B3}" type="slidenum">
              <a:rPr lang="en-AU" smtClean="0"/>
              <a:t>‹#›</a:t>
            </a:fld>
            <a:endParaRPr lang="en-AU"/>
          </a:p>
        </p:txBody>
      </p:sp>
    </p:spTree>
    <p:extLst>
      <p:ext uri="{BB962C8B-B14F-4D97-AF65-F5344CB8AC3E}">
        <p14:creationId xmlns:p14="http://schemas.microsoft.com/office/powerpoint/2010/main" val="265539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1D6CA24-3830-4AA6-9DA9-9ECE19F99F52}" type="datetimeFigureOut">
              <a:rPr lang="en-AU" smtClean="0"/>
              <a:t>28/04/16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102A3B-2D18-404C-9FDF-1B0E0DD9D0B3}" type="slidenum">
              <a:rPr lang="en-AU" smtClean="0"/>
              <a:t>‹#›</a:t>
            </a:fld>
            <a:endParaRPr lang="en-AU"/>
          </a:p>
        </p:txBody>
      </p:sp>
    </p:spTree>
    <p:extLst>
      <p:ext uri="{BB962C8B-B14F-4D97-AF65-F5344CB8AC3E}">
        <p14:creationId xmlns:p14="http://schemas.microsoft.com/office/powerpoint/2010/main" val="140020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1D6CA24-3830-4AA6-9DA9-9ECE19F99F52}" type="datetimeFigureOut">
              <a:rPr lang="en-AU" smtClean="0"/>
              <a:t>28/04/16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102A3B-2D18-404C-9FDF-1B0E0DD9D0B3}" type="slidenum">
              <a:rPr lang="en-AU" smtClean="0"/>
              <a:t>‹#›</a:t>
            </a:fld>
            <a:endParaRPr lang="en-AU"/>
          </a:p>
        </p:txBody>
      </p:sp>
    </p:spTree>
    <p:extLst>
      <p:ext uri="{BB962C8B-B14F-4D97-AF65-F5344CB8AC3E}">
        <p14:creationId xmlns:p14="http://schemas.microsoft.com/office/powerpoint/2010/main" val="230494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1D6CA24-3830-4AA6-9DA9-9ECE19F99F52}" type="datetimeFigureOut">
              <a:rPr lang="en-AU" smtClean="0"/>
              <a:t>28/04/16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102A3B-2D18-404C-9FDF-1B0E0DD9D0B3}" type="slidenum">
              <a:rPr lang="en-AU" smtClean="0"/>
              <a:t>‹#›</a:t>
            </a:fld>
            <a:endParaRPr lang="en-AU"/>
          </a:p>
        </p:txBody>
      </p:sp>
    </p:spTree>
    <p:extLst>
      <p:ext uri="{BB962C8B-B14F-4D97-AF65-F5344CB8AC3E}">
        <p14:creationId xmlns:p14="http://schemas.microsoft.com/office/powerpoint/2010/main" val="358117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D6CA24-3830-4AA6-9DA9-9ECE19F99F52}" type="datetimeFigureOut">
              <a:rPr lang="en-AU" smtClean="0"/>
              <a:t>28/04/16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102A3B-2D18-404C-9FDF-1B0E0DD9D0B3}" type="slidenum">
              <a:rPr lang="en-AU" smtClean="0"/>
              <a:t>‹#›</a:t>
            </a:fld>
            <a:endParaRPr lang="en-AU"/>
          </a:p>
        </p:txBody>
      </p:sp>
    </p:spTree>
    <p:extLst>
      <p:ext uri="{BB962C8B-B14F-4D97-AF65-F5344CB8AC3E}">
        <p14:creationId xmlns:p14="http://schemas.microsoft.com/office/powerpoint/2010/main" val="265631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1D6CA24-3830-4AA6-9DA9-9ECE19F99F52}" type="datetimeFigureOut">
              <a:rPr lang="en-AU" smtClean="0"/>
              <a:t>28/04/16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1102A3B-2D18-404C-9FDF-1B0E0DD9D0B3}" type="slidenum">
              <a:rPr lang="en-AU" smtClean="0"/>
              <a:t>‹#›</a:t>
            </a:fld>
            <a:endParaRPr lang="en-AU"/>
          </a:p>
        </p:txBody>
      </p:sp>
    </p:spTree>
    <p:extLst>
      <p:ext uri="{BB962C8B-B14F-4D97-AF65-F5344CB8AC3E}">
        <p14:creationId xmlns:p14="http://schemas.microsoft.com/office/powerpoint/2010/main" val="290717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1D6CA24-3830-4AA6-9DA9-9ECE19F99F52}" type="datetimeFigureOut">
              <a:rPr lang="en-AU" smtClean="0"/>
              <a:t>28/04/16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1102A3B-2D18-404C-9FDF-1B0E0DD9D0B3}" type="slidenum">
              <a:rPr lang="en-AU" smtClean="0"/>
              <a:t>‹#›</a:t>
            </a:fld>
            <a:endParaRPr lang="en-AU"/>
          </a:p>
        </p:txBody>
      </p:sp>
    </p:spTree>
    <p:extLst>
      <p:ext uri="{BB962C8B-B14F-4D97-AF65-F5344CB8AC3E}">
        <p14:creationId xmlns:p14="http://schemas.microsoft.com/office/powerpoint/2010/main" val="314255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1D6CA24-3830-4AA6-9DA9-9ECE19F99F52}" type="datetimeFigureOut">
              <a:rPr lang="en-AU" smtClean="0"/>
              <a:t>28/04/16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1102A3B-2D18-404C-9FDF-1B0E0DD9D0B3}" type="slidenum">
              <a:rPr lang="en-AU" smtClean="0"/>
              <a:t>‹#›</a:t>
            </a:fld>
            <a:endParaRPr lang="en-AU"/>
          </a:p>
        </p:txBody>
      </p:sp>
    </p:spTree>
    <p:extLst>
      <p:ext uri="{BB962C8B-B14F-4D97-AF65-F5344CB8AC3E}">
        <p14:creationId xmlns:p14="http://schemas.microsoft.com/office/powerpoint/2010/main" val="14731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6CA24-3830-4AA6-9DA9-9ECE19F99F52}" type="datetimeFigureOut">
              <a:rPr lang="en-AU" smtClean="0"/>
              <a:t>28/04/16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1102A3B-2D18-404C-9FDF-1B0E0DD9D0B3}" type="slidenum">
              <a:rPr lang="en-AU" smtClean="0"/>
              <a:t>‹#›</a:t>
            </a:fld>
            <a:endParaRPr lang="en-AU"/>
          </a:p>
        </p:txBody>
      </p:sp>
    </p:spTree>
    <p:extLst>
      <p:ext uri="{BB962C8B-B14F-4D97-AF65-F5344CB8AC3E}">
        <p14:creationId xmlns:p14="http://schemas.microsoft.com/office/powerpoint/2010/main" val="30218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D6CA24-3830-4AA6-9DA9-9ECE19F99F52}" type="datetimeFigureOut">
              <a:rPr lang="en-AU" smtClean="0"/>
              <a:t>28/04/16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1102A3B-2D18-404C-9FDF-1B0E0DD9D0B3}" type="slidenum">
              <a:rPr lang="en-AU" smtClean="0"/>
              <a:t>‹#›</a:t>
            </a:fld>
            <a:endParaRPr lang="en-AU"/>
          </a:p>
        </p:txBody>
      </p:sp>
    </p:spTree>
    <p:extLst>
      <p:ext uri="{BB962C8B-B14F-4D97-AF65-F5344CB8AC3E}">
        <p14:creationId xmlns:p14="http://schemas.microsoft.com/office/powerpoint/2010/main" val="59550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D6CA24-3830-4AA6-9DA9-9ECE19F99F52}" type="datetimeFigureOut">
              <a:rPr lang="en-AU" smtClean="0"/>
              <a:t>28/04/16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1102A3B-2D18-404C-9FDF-1B0E0DD9D0B3}" type="slidenum">
              <a:rPr lang="en-AU" smtClean="0"/>
              <a:t>‹#›</a:t>
            </a:fld>
            <a:endParaRPr lang="en-AU"/>
          </a:p>
        </p:txBody>
      </p:sp>
    </p:spTree>
    <p:extLst>
      <p:ext uri="{BB962C8B-B14F-4D97-AF65-F5344CB8AC3E}">
        <p14:creationId xmlns:p14="http://schemas.microsoft.com/office/powerpoint/2010/main" val="21073566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6CA24-3830-4AA6-9DA9-9ECE19F99F52}" type="datetimeFigureOut">
              <a:rPr lang="en-AU" smtClean="0"/>
              <a:t>28/04/16</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02A3B-2D18-404C-9FDF-1B0E0DD9D0B3}" type="slidenum">
              <a:rPr lang="en-AU" smtClean="0"/>
              <a:t>‹#›</a:t>
            </a:fld>
            <a:endParaRPr lang="en-AU"/>
          </a:p>
        </p:txBody>
      </p:sp>
    </p:spTree>
    <p:extLst>
      <p:ext uri="{BB962C8B-B14F-4D97-AF65-F5344CB8AC3E}">
        <p14:creationId xmlns:p14="http://schemas.microsoft.com/office/powerpoint/2010/main" val="2481258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5179" y="-1"/>
            <a:ext cx="12435692" cy="6915505"/>
          </a:xfrm>
          <a:prstGeom prst="rect">
            <a:avLst/>
          </a:prstGeom>
        </p:spPr>
      </p:pic>
      <p:sp>
        <p:nvSpPr>
          <p:cNvPr id="6" name="Rectangle 5"/>
          <p:cNvSpPr/>
          <p:nvPr/>
        </p:nvSpPr>
        <p:spPr>
          <a:xfrm>
            <a:off x="790224" y="3244334"/>
            <a:ext cx="10408355" cy="1446550"/>
          </a:xfrm>
          <a:prstGeom prst="rect">
            <a:avLst/>
          </a:prstGeom>
        </p:spPr>
        <p:txBody>
          <a:bodyPr wrap="square">
            <a:spAutoFit/>
          </a:bodyPr>
          <a:lstStyle/>
          <a:p>
            <a:pPr algn="ctr"/>
            <a:r>
              <a:rPr lang="en-US" sz="4400" dirty="0" smtClean="0">
                <a:solidFill>
                  <a:schemeClr val="bg1"/>
                </a:solidFill>
                <a:latin typeface="Helvetica"/>
                <a:cs typeface="Helvetica"/>
              </a:rPr>
              <a:t>BDS III – Oral Pathology and Dental Materials </a:t>
            </a:r>
            <a:endParaRPr lang="en-US" sz="4400" dirty="0">
              <a:solidFill>
                <a:schemeClr val="bg1"/>
              </a:solidFill>
              <a:latin typeface="Helvetica"/>
              <a:cs typeface="Helvetica"/>
            </a:endParaRPr>
          </a:p>
        </p:txBody>
      </p:sp>
    </p:spTree>
    <p:extLst>
      <p:ext uri="{BB962C8B-B14F-4D97-AF65-F5344CB8AC3E}">
        <p14:creationId xmlns:p14="http://schemas.microsoft.com/office/powerpoint/2010/main" val="1490017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Developmental Lesions (Epithelial)</a:t>
            </a:r>
          </a:p>
        </p:txBody>
      </p:sp>
      <p:sp>
        <p:nvSpPr>
          <p:cNvPr id="3" name="Content Placeholder 2"/>
          <p:cNvSpPr>
            <a:spLocks noGrp="1"/>
          </p:cNvSpPr>
          <p:nvPr>
            <p:ph idx="1"/>
          </p:nvPr>
        </p:nvSpPr>
        <p:spPr/>
        <p:txBody>
          <a:bodyPr>
            <a:normAutofit lnSpcReduction="10000"/>
          </a:bodyPr>
          <a:lstStyle/>
          <a:p>
            <a:r>
              <a:rPr lang="en-AU" b="1" dirty="0" err="1"/>
              <a:t>Leukodema</a:t>
            </a:r>
            <a:endParaRPr lang="en-AU" b="1" dirty="0"/>
          </a:p>
          <a:p>
            <a:r>
              <a:rPr lang="en-AU" sz="1800" dirty="0"/>
              <a:t>Common lesion, predominantly found in people with dark complexion,</a:t>
            </a:r>
            <a:br>
              <a:rPr lang="en-AU" sz="1800" dirty="0"/>
            </a:br>
            <a:r>
              <a:rPr lang="en-AU" sz="1800" dirty="0"/>
              <a:t>asymptomatic, bilateral, white-grey translucent, poorly defined margins</a:t>
            </a:r>
          </a:p>
          <a:p>
            <a:r>
              <a:rPr lang="en-AU" sz="1800" dirty="0"/>
              <a:t>Pt. appears with lesion of similar/same appearance, what’s your </a:t>
            </a:r>
            <a:r>
              <a:rPr lang="en-AU" sz="1800" dirty="0" err="1"/>
              <a:t>DDx</a:t>
            </a:r>
            <a:r>
              <a:rPr lang="en-AU" sz="1800" dirty="0"/>
              <a:t>?</a:t>
            </a:r>
          </a:p>
          <a:p>
            <a:r>
              <a:rPr lang="en-AU" sz="1800" dirty="0"/>
              <a:t>What is a key diagnostic characteristic of </a:t>
            </a:r>
            <a:r>
              <a:rPr lang="en-AU" sz="1800" dirty="0" err="1"/>
              <a:t>Leukodema</a:t>
            </a:r>
            <a:r>
              <a:rPr lang="en-AU" sz="1800" dirty="0"/>
              <a:t>?</a:t>
            </a:r>
          </a:p>
          <a:p>
            <a:r>
              <a:rPr lang="en-AU" b="1" dirty="0"/>
              <a:t>White Sponge Naevus</a:t>
            </a:r>
          </a:p>
          <a:p>
            <a:r>
              <a:rPr lang="en-AU" sz="1800" dirty="0"/>
              <a:t>Rare, autosomal dominant, varied expression, early onset,</a:t>
            </a:r>
            <a:br>
              <a:rPr lang="en-AU" sz="1800" dirty="0"/>
            </a:br>
            <a:r>
              <a:rPr lang="en-AU" sz="1800" dirty="0"/>
              <a:t>florid and obvious white lesion, poorly defined borders, can extend to </a:t>
            </a:r>
            <a:r>
              <a:rPr lang="en-AU" sz="1800" dirty="0" err="1"/>
              <a:t>subLi</a:t>
            </a:r>
            <a:r>
              <a:rPr lang="en-AU" sz="1800" dirty="0"/>
              <a:t> </a:t>
            </a:r>
            <a:r>
              <a:rPr lang="en-AU" sz="1800" dirty="0" err="1"/>
              <a:t>mucosas</a:t>
            </a:r>
            <a:r>
              <a:rPr lang="en-AU" sz="1800" dirty="0"/>
              <a:t>.</a:t>
            </a:r>
          </a:p>
          <a:p>
            <a:r>
              <a:rPr lang="en-AU" sz="1800" dirty="0"/>
              <a:t>Why is it not a true nevi?</a:t>
            </a:r>
          </a:p>
          <a:p>
            <a:r>
              <a:rPr lang="en-AU" sz="1800" dirty="0" err="1"/>
              <a:t>DDx</a:t>
            </a:r>
            <a:r>
              <a:rPr lang="en-AU" sz="1800" dirty="0"/>
              <a:t>? What characteristic/s would make you lean more towards this,</a:t>
            </a:r>
            <a:br>
              <a:rPr lang="en-AU" sz="1800" dirty="0"/>
            </a:br>
            <a:r>
              <a:rPr lang="en-AU" sz="1800" dirty="0"/>
              <a:t>than other lesions from your </a:t>
            </a:r>
            <a:r>
              <a:rPr lang="en-AU" sz="1800" dirty="0" err="1"/>
              <a:t>DDx</a:t>
            </a:r>
            <a:r>
              <a:rPr lang="en-AU" sz="1800" dirty="0"/>
              <a:t>?</a:t>
            </a:r>
          </a:p>
          <a:p>
            <a:r>
              <a:rPr lang="en-AU" b="1" dirty="0"/>
              <a:t>Others: </a:t>
            </a:r>
            <a:r>
              <a:rPr lang="en-AU" sz="1800" dirty="0"/>
              <a:t>Fordyce Spots</a:t>
            </a:r>
          </a:p>
        </p:txBody>
      </p:sp>
      <p:pic>
        <p:nvPicPr>
          <p:cNvPr id="1026" name="Picture 2" descr="http://4.bp.blogspot.com/-pLN240Qa-Us/TsFfq6UovrI/AAAAAAAAETs/-QqBlDbIUao/s640/Leukoedema+of+the+buccal+mucos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3761" y="365125"/>
            <a:ext cx="2550287" cy="17523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juniordentist.com/wp-content/uploads/2011/04/leukodema.jpg"/>
          <p:cNvPicPr>
            <a:picLocks noChangeAspect="1" noChangeArrowheads="1"/>
          </p:cNvPicPr>
          <p:nvPr/>
        </p:nvPicPr>
        <p:blipFill rotWithShape="1">
          <a:blip r:embed="rId3">
            <a:extLst>
              <a:ext uri="{28A0092B-C50C-407E-A947-70E740481C1C}">
                <a14:useLocalDpi xmlns:a14="http://schemas.microsoft.com/office/drawing/2010/main" val="0"/>
              </a:ext>
            </a:extLst>
          </a:blip>
          <a:srcRect l="40938" t="30216" r="6864" b="19981"/>
          <a:stretch/>
        </p:blipFill>
        <p:spPr bwMode="auto">
          <a:xfrm>
            <a:off x="8741791" y="2327699"/>
            <a:ext cx="2889377" cy="179624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MTEhUTExMVFhUXGBcaGBgXFxUYFxcYGBcXFxYWFxcYHSggGBolHRUWITEhJSkrLi4uFx8zODMtNygtLisBCgoKDg0OGhAQGisfHh8tLS0tLS0tLS0tLS0tLS0tLS0tLS0tLS0tLS0tLS0tLS0tLS0tLS0tLSstLS0tLS03Lf/AABEIALUBFgMBIgACEQEDEQH/xAAbAAABBQEBAAAAAAAAAAAAAAAEAAIDBQYBB//EADUQAAEDAwIEBAYBBQACAwAAAAEAAhEDBCExQQUSUWEicYGRBhOhscHw0RQyQuHxI1IVYsL/xAAaAQADAQEBAQAAAAAAAAAAAAAAAQIDBAUG/8QAJBEAAgICAgIDAQADAAAAAAAAAAECEQMhEjEEQSIyURNhcYH/2gAMAwEAAhEDEQA/AKCwpFxWosreAFWcOYBpp1/dFobOkcbr0JyMPFxfoXQp9UnN53Box1PQblOr1Q0DCHrgtZOhftvy/pWDPXxo5xC7bIYwnkHue5QNSt5woqhhDVakqDfSRytWUdBs+I6bD8pjKfOY237osN5vJMzXydsQyqji17PgacbnqeiK4vfBg5G/3HXsFRU2Ss5S9Ezl6R1lOUdQt1JaW0q8s+HdfdCiXjx+2AUbSMq+4PaAuDiAexyPVcNADB1H1R1tbPaBHr6qjppVoLdTBjrpvpspqD48Ig5z/CQtHcu+fypKFAgTugzdNdhLaM5hSW4Ounn+EXZM8JnIKZeWoduRsIKLOXnbpgNZwnl66TpKBq0HDYemiDeys2pyRLJ1mVbEx5gDHngIOiuHRBb2A+YCcACT+B9/ZSVwSclHN5WiAJO5P4QtxJcG6eeJQTGbb2DEt2mfqp6DQdde/wCV1tuQfWJ2UzqQI0QVKSBzRJODEd9VI4OgTk7/AKFK2mAiKUHKDLI/+gJuiP8AGfWEFV4jUDgQA3Ocz6J/ELv5boG6itqRqZdgdPyqsX8opW0WtPjk7ZQ9fiDnTDfuhxw/Gh/KmcCxoh0g+X3VUczjCPSKDiQc5w5jn7dypuHWPM7eBoob9pdLo33R3AOKhvgrDlB/tedD2cdj3S4KzSU5KGkaShQEaDHYBKrREKYOAGFBWqKqRwKcrM7xxlIAfNLeWcTETn8SkhPiWkysAx+gM+sEflJQ0jtjyopOH2+2/XzV/bHlHYbqvsqMqwuGcrR1OStJPZODHUR9vTbUfBMNAJcewEoK8uOZxcTjby2CJZXLKLhiapjTIa05M9zj3VTcCAoZ0R7sGrPULWSutE6qcNhIt7OMb/iPVcvrptJhOp0HmpJDRO6zXFLrnfA0bj13KmTpDk+KBS4uMnUqxtLWVBZUJK1djZCAVnFe2LHjvbHcLt4BB3hXNClyiZx0T7K17a9kf/RgRvmANZWh0NohdZ85a4t8Ij19OnZHULeNRorBg8IEY/PkoH0ZBGdZSsw/pegmvTPKIGoE/wApjWiNMrlzUPgaTEkgeQH12RIe0QAJKDnbaRxpIwGqKtSMSUrnijaZAgknTYT5od185zebA7a/dFCSl2Pba5lVlasDWMZDRnu7P2/Kc/meSC92h3MfRVfynUiYGO2iZ0wg3ds0FMCUr6gHAOgGFX2951z3RVO5LsjTfyQQ8ck7Os0wojVdy6GZEjsd5RUh20HY91I60gSkVaXZV17kgHsg6d89whoI+iuK9IBknqITf6UA7eY0TNP6RroFtbcOPcATJGvbGFa21qI29FVXdsWkOaYStbxwMOMEexTRllhKSuLLIvAxn2UBYx/ptojarhMO1/d1T8QBaeZpyD+hUmcqjyf4wqnZNGS3Sf8Aqr7um08zSMHyhWNG6+ZTkba9p2VdWIM9lVijGVuylbTqW7g6mTEaTgjoR+VZP46x7AW67jod0BWuyHRsNUJWsYcXNIzmJ0O6DZ4r20BcaovqHJIE4ASRjZxn3lJFItRDuHHlIndF1P8AyOAaMuOAhmW0hS0C5niBgjTdT7IpVoH4gIcWkzyeEdMf7lUlzVkwrOuwwSSqw0xMpspaQ6kE8LmgXHnCTKiB8UueVpPoPMrPUWSrDjVWXho218z/AKTuFWnO4DqfbusJbdBXKRb8CsCYMYI1I77LXWFoG5cJg+84AU9hZhjGAdBjt09dfVPuq5FYN0DROm/r0/K06NlLl8UWVG35TBbA2BKI+U12o007IajX5o1cj6dMjJ9kjnyWu+zvJvgADPbGqF/r2NEauzpsO6JuPE0tBiRlAU7OHE/v7hBEaa+RXX14X1A6Y5cAecfXRE0arhBI10/fRNubEF8hGWVsS/xbR7Jm05RUdAd7TNQ8zpGkRsnMtuxjO/sru4a3SBCZSp50wizBZdfgLRtQ0TGSouJOZTpyRn8qyrPaxslUzrQ3T+YYa3QdT1SsrHt8paRXWliXOnY7flWlOzIMD1lEstDTIBjzR1NhKRtPP+dEFpS5W5AnOU51MxtB/YRLKciO66aY6IOR5Nla5h5hI00CKpWzWt+v+k90SlUITFKbekD3NJsZVZUsWnX0VhcOkEKtqFUa4lKuyNjpIG4lRCp4vwu/NDSZVZWqmebuizpjCy0D2ta4jWSTrudP3qqh1xrOqc64JH77oIvkwnZUMPdiqVwA5sYJBnyBH5QRM42U9yMJlCnOu/2RZpxVBFpIcXcoeIiDOO+FxOpvLDDZOCknZg4lnQAhOrNxjHZCtrAYKINTGRjZM52mtlTeuMKqLjCsOJVEBGQgpI7KbVeus6oS+fFN59PfCl6L6KZzi95PUrWfCvD3OeD2330Wa4bQLnAASSvT+BU3MAkQ4bjbYrPGr2CfFWi6pMgjAkAeXZV/FbeXSN0c08uurtO6KDOYZj92VMmEnB8gLgT4GBkDX8lWjriRJEzrCDo2BaZEovl6nCknI4ylZE5LnO8LtNknsuXVQMxq46D7k9gEyO3RJQa0jumWDRzvefIeQxhdaw8knUx+hPot+48khNaf+QxlEHJUN3WDRhSVa3sqKpX+cTynwjHN1PQDWMaoROLHydvoF4jcOfDQcEiVdcGYGsIGuqFtbLInG3dHghsAaoOjK048ESkE7YlFNpwFDQk5d7bSpuYBI5JfhzkAwh61SFI45lC1HTKaCMbE8+6gc9OA75/CEe4gqkaqI24eVXPq5hdqXpFUsOkTn6quu7sAmEzqx430Ovnz5oaoyG+ahddTsmsryDODiB1652hB0KLRI1hDUMGmcBcFxJgowVmxqgp2gc08ScR+F2pcNw1sSSAIjdCXz3VCWMED/IptpYZkmT12CaMZtewm9uHUgPljncTkTmMyT6pJ4tw3QLiuzmavYVd0eVw6KDmMaq2vXEiOiz9+4t3UvsuD5RBbsy5RTqhzVkpnzMFAgoOwqviz/C0dSfp/1G83hVZxR0uaOjfuVE3oGW/wnY87idIEz5ET54Xp9oxgDdzHkCABC89+FxDTgSd98T/P0W+4fQMhv3+yFqJOSP6G0aYe+Tpt6fpTm08lFMYGCB6qJ+sjupM1KxCYyUNyS8IoHHoo2GT3QCdWcu64pU3PIgAEk9FX8NoOqH5r94gH/EHb/a58Vk/KbRbJdUe0d4kFyuqTQGAaHE9oEaoHfGFrtjboQAuUWblR3NWSOg6pPc6MBBNOqKf4jvTHy2GC7U9uiI4NQgAYGBjbTJHsqqzpfMquLjkH3Wus7UASg6MrWOHEj+XJ09Vx1uUWWxok8wJSOTmxlNsADr9E5rdVIBjOq5zIM2wcDJPooHsR7gIQlZsCU0NO2C1GxlQ1G9VLXegatVUjeMWwWtbhzi84gQOqq7uiDoi7u8zEoQP7yqOuCkgNtIBRXAEYRtViqq8z2QbRdsGrVp8ITqNE6LlKh4sKxpsgAdUipyro5b0icbfnqiXiPtA69U4kARkdepTGNnOh/dEzke3s43u0lJPfWIOmSJnp0C6ixrGy3ubaNQIj7LJcY/uW04p/ZInAWJ4nTMz5ptmeHasqG7rhpHl5hpuntbhH2bTGEi0rK948I6Ksvj/5D2AH0Vk8/RVtcf8Ald5/TRZ5OifZs/g+zNRuP8ZnykfyvQ7ZgaANTufNZD4PaflDA7Rg66E/5eui1jBj/ifoM25UFObolUp4kDPTqoogQT7/AIU9OqIwpMGn6IKTogew6dVNRby9f4Qsy8qfnJB5RmDGyY5oy91XdVvYBxTiOxOuVqaDSRHusr8P0PHUFU8rw4806yTIGNcLXMLWswhmnkUqS9EFUiVytVlqbMgpseEjdBCXVlXY0IqaA9lqKBxpCzPw/ccw5tC5zpgjAGAAPdaP5gA8P/UmPybcqHvC4WzA7z7JnzpUVO5ALyTpE+yDn4smu60YQX9V1Kr7u8c6MYlNp2dRxHRB1QwqMfkWwuCYEqC6uuUJzLYsGqoeM1zMbJhjxKUtEjrouUDpOvsgm1caqalWG6o7Hjroe+i1V1eqAcKa8rOMgLOXd09pMsd7FOy8eO+2WVzcGM+iHpeIwNSqyiyrXcAGmOpwB6rQ2dlyHWY3QXKooVC2I2P73RLaWeWJ649dU/50EgeRPUpUq5BiNBJP/wCUHNJNjagJ8IGT6+yjqDkgQSN+0bKUViHCGnMknoEPdhz3QNtI79UCUd7GVHc2AcD7pIZjuUkGB66pJWbcK6NldUJZp0WM4y2Hea3N408nosDxh3jgzAVnneO7KmtqiqBIiENXdLvsiGXAaASkzpjobxK35TMRPL/v6/dUTmzUdH/sVp+J1+enRfESTjsDglZxxis/T+52mnos5+hPs9G+Dgzka2Cxx3JlpxPpP07rU2cnz+noe6yvw0CWiSfC2TJOenWP7ojsthwkwDsMapszy6tkJEZP/JTKdXUDujeIMET1VfdV2geHf3SJg+SG1MZmeyltrr/JAPa4hRGoRgZHkg3eNNUTVbQf1JqTh7BI7t0z5EIx1bmho0CGNYEf/aI/H1UtiIBJQS0636J6hAE/uETzNc0O3I/0hKfLWYADkAZ6nRObQc0QUGTS99lNwagRVeA3HMD5dc/VXdevBiNFy0byu1iVytQkw3dBc5KU9jG3kbIV1GpWy3A36efdW1tw4RJM+enspGUxTkf+37CLI/rFXx7Ku15RPMZ5cf791Oy81Og0Chum9AlRpkgDuduv3QaNJq2StrFxzMdJiUPVpNkyN9JRjvDrH7+EJfVQAgUO9GX4q+p80kBvLsJjz01XXgsc1zpjBgYB7j+VNduAyfQeecqi4jxYmGa8ogdhryqjvjFtJF5Xu6cAtwCYJOpIiT9VFSrUi0ucXAlwAOwxPqs6ym94kkhQVWFuhQPgkuzXUmN5eYOBnQA5HmPVTBnKYjXf/SpOANcCS4GDA065/CPunuc4MM7GQeh0QZ1b7H3DXEkyYJx6JzxECIlIvLwQNpA/lcpkjUycCeqAoeyp4XaeE6oXm6RMycp9ZuIByckpMDYiRJ3380CUfZGKTOYyNhokhq3KJAJJnKSDZQNrxF/g9MLz3iA8Xqt3xDLYWO4jT5TJ3WjPI8ZpaKi4aNkHUBBIIyin/wB2ZjsobnLkjeXYReXQdSpNH+E+eT16KqqVwyu/AcOnmAi3jCA4iZqk9YKzn0DPQ/hfjPhHgAHKQQDrkGfPHqtVZ3YEQZaRB6+ywvwxRJphae15m9AguWOMrLS/qkQJluxQdMh2gKmrVvmQIj38tNk22oZSFBcY70PgxEBRcmURcAgKAAoHFjG0TzR1TuLVTTt6h3a0lE0XHUROmQmVqYdIcOYHWdDPZBLn8lYJ8MOa5gM+KJPikGfsVo3MlozJWDcwW9VrW4ZUmO0bZ1GQtrwuflgndDI8qFVNPs42nmFJTpQZI9f3VKoNk81ABCRyuTZ1z8qK61CjGASV2i8uknaI66Jjqtj2UQZ8x9k0jl01hS88DZA1qvukONyYPdFzyGgiT+EFdPaxruZwJGfXb8IylWYOYu+msaYI8yqDjV23lLRvMDIIbOvck/Yqjuxpt16KXi16ajyGHXU798flBUbCIJCNt6QlWvDrA1HAaAan8eaZ3TlHHG30iu5TAAHTRG2li0ZIk9StI+0Y1vKBAH7lV1e2EY1VpHk5fLWTrSBn426INtUl5HTf8IlsTk5mM9kM0cvMd/0wofZ2Ya4ompVgwcojO/SfyutgjJyD+koMcogEa59ZSa6QYkZz3ACDfgSXJ0LROfTug61wQZAzjCc6sCADoIx/Kj5pIGIyg0jEa+rBMQMpIe4qdWkntr6pINVE2t4/oszxt5cZJmFoL4gExus3xg4ELRnz+BbKa4GVA4ImqoXqTpkRuOFX34y0+Y/fdWLojVB3rfDPQj64UzWifRq/g2s+OQEwdhotYRK8++Gb1zD4THXqRpE+q9DtL5jxrjPhOSOmULottp2kS2rBOcdNY8lMypH8JGhmWmd+i4GRkpA5JhD3AiP+oYsx3TqZDjqJCfWBgfdInrQxtSAu0YcYBTHNhs98qIk4IwmFWmDcZtC5sgeJhD2zuRq31EhXXCb0PpNIEDUDpkgj0KCdVMHM64Q3B3mmOWNSZdtkk6baj2Q0TJc4U/ReudJwm1MaqKg6Ao7moA2RroijCt0SPJLgNlO6oGlC0XhzZByOqZUqdTKB8bdE1evIMe6BrOT+bJjRBXTzBjTf+EHTjjRBeOJBDZ5iRA2Ijp/tZ55kuJ127bo+4qvxBPMendFHhGSS7mzpEaYE+gTSOpZI4vswC14Y90OGBG5V/Y1hSYGwZ3OIlQ1eYAQSO2IUP9TIIdr91SVHFnzSzafQbU4mwzn7qudxWHRp6IOq8ScphaXCOUn0VKRz/wAEhX14HOEHz906g48snqYPbbCgp0WA/wBue5/lTNqDlLSdT9Nx2UzO3xG64shd4nDpuVI4EYB8WYGx6JjTA5RtJ9dvRKo8l09h6HdSegQ3DiJBGcH+UHU1gdD9URekzGTPqomMEjYx6oNI9DOSTJ8kkSGYEBJBVml4gyNFm+KGQtLfBZy9brK1Z8947KOpO6ieUTU7od8KDrmDs1TqjAWuHUH31TnrqDNIg4JWAcJW6e1jQ0scZOfILzoHkqHz+63PBK7ajQ067dlMNqhxlW/w1FhfyNBO42H+kc58rMvtHsPMCT3HToQj7TigwN/v6Iop40/lE7f8wy0Els+o3CFZxMuGAT9FeV6QMRq4AqurW4aZjO/dBcMkWtojteIz57jp1VtReHNkDzg/jZU77RjgZABO4wQo7S8fQPI8+B2hEGcYBlBE4qX17LOu3lk9U2gwEamfsozchxH75Jt1WfTc0BpIOpGf0oErar2E3T3iCyOUag7nsV19Tn116f7UVet4YE951nVVt3eRytYZJ+iAhDkui0kcuiDF1ykzpMBF0gXNAOPvC5UZSYNiU1GyZZoQdPYz5znCIhPZRxBz3QlzceEwQq//AORIPRUkl2ZZJyl9NFsbEA8zRkTAOij/AKxww5okfVRW3E5/6lWqczhoYT/0Ytyl99h1K5a7XHnon1bFjx07hcoUGcuQED83kcQDgdenZN/5Ig238WWnD+FMaZAkxqVYCmI0Qljdy2R5IrnUmORzvZRca4c0nnjIVXcW+CdsY6/srTXdblz0yqR1TmBkyUmeh42RrsqrkkRAEb9QDuhW1Z+4nZWNZqrKrMnZSetCSaG1HHI0PVd55IwJA1KhrMKRDtkG1oJLwkoG27yNCfQpIFzRq718jBVBdZKua2WqkvgtWfP4dMqLxBSj6wQFVQdz6OVCVI1shNaQUnCCgzQHxGnEO6YPb9P3V78IXfiiVX12BwM74/hC8GqFj84IKXUiWt0ep21cu2TbmxBzHtIPmhOD3MtCtKl0A1XJGcZSjKolU69fhkTtgATHUoyi6W51Crrc8zz0lXVSiOSVB05HFUgEVQDkKv49VDqcicEQi61Mka7eypK7y8ff0QXCKvkTcP4kTAdrstbTe17cDbv6iOyxtKjzCN+qsuFXVRhLZ07z3BQTmipbXouKoj9+ioKdKbh/mPqArWtc8yHsKXNXJ8vt/pFEwlxi2zR0rURlMr8Na4QMFGRhPpqjx3lk5WZDiPC6rATHM3qNVQc+YK9T+XKp6nwpRc4uPNnYaLN9nXj8jXyMtbFvKcZT7W+bTceZnNiBtHdaNvwpT5sOdHRFj4Zobg+6tzFzh7M/b38hC3dTMrY0vh+gNGIpnDqY0Y32CTnaFGcYvSMHwq8JqcjWknp+VsKNk/eF2hw1rLg1GtA5mgY6gq3CzT4hlyKT0iqfwkO/uJSpcAotMhv1KtQuo5Mjk/0rH8Eon/D7rJcf4Mabw1uQ7+3+FvyoK9s15BInlMjzQma488oPsp+HfDdFjRzN5nbk9VYjh1IaMb7I1oShFkSyTltsDFqwaNA9EkUWJJ2Z3L9PM6F9zNEt2B16mOiCu3Tskkt2dOIrtQf3dCvAOy6koOyIHUfy7Kek6Wykkgzv5HWdEDemHgjU6+iSSJdDl0jT/DVySr24rGPVJJN9BD7EvCmfcq3efCkkpFm+6Ai1Z6titUAG5+oBSSQzXF7Fc4ghPtX+I+QSST9lv6hlB2SpeAn/AM/qUkkGGT6SNgdEmpJJnihLE8LqSyZqhN1T2pJKWWhySSSQxj09qSSYvZ1JJJIYlxJJACC6kkgDiSSSAP/Z"/>
          <p:cNvSpPr>
            <a:spLocks noChangeAspect="1" noChangeArrowheads="1"/>
          </p:cNvSpPr>
          <p:nvPr/>
        </p:nvSpPr>
        <p:spPr bwMode="auto">
          <a:xfrm>
            <a:off x="155575" y="-1089025"/>
            <a:ext cx="3495675" cy="2276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4" name="Picture 10" descr="http://pocketdentistry.com/wp-content/uploads/285/B9781437722260000027_f002-001-97814377222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2139" y="4626019"/>
            <a:ext cx="3269029" cy="212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1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Developmental Lesions (CT)</a:t>
            </a:r>
          </a:p>
        </p:txBody>
      </p:sp>
      <p:sp>
        <p:nvSpPr>
          <p:cNvPr id="3" name="Content Placeholder 2"/>
          <p:cNvSpPr>
            <a:spLocks noGrp="1"/>
          </p:cNvSpPr>
          <p:nvPr>
            <p:ph idx="1"/>
          </p:nvPr>
        </p:nvSpPr>
        <p:spPr>
          <a:xfrm>
            <a:off x="381000" y="1591408"/>
            <a:ext cx="10515600" cy="4351338"/>
          </a:xfrm>
        </p:spPr>
        <p:txBody>
          <a:bodyPr>
            <a:normAutofit lnSpcReduction="10000"/>
          </a:bodyPr>
          <a:lstStyle/>
          <a:p>
            <a:r>
              <a:rPr lang="en-AU" b="1" dirty="0"/>
              <a:t>Gingival Fibromatosis</a:t>
            </a:r>
          </a:p>
          <a:p>
            <a:r>
              <a:rPr lang="en-AU" sz="1800" dirty="0"/>
              <a:t>Uncommon, painless enlargement, syndromic/idiopathic,</a:t>
            </a:r>
            <a:br>
              <a:rPr lang="en-AU" sz="1800" dirty="0"/>
            </a:br>
            <a:r>
              <a:rPr lang="en-AU" sz="1800" dirty="0"/>
              <a:t>no </a:t>
            </a:r>
            <a:r>
              <a:rPr lang="en-AU" sz="1800" dirty="0" err="1"/>
              <a:t>inflam</a:t>
            </a:r>
            <a:r>
              <a:rPr lang="en-AU" sz="1800" dirty="0"/>
              <a:t>, difficult to chew, </a:t>
            </a:r>
            <a:r>
              <a:rPr lang="en-AU" sz="1800" dirty="0" err="1"/>
              <a:t>ortho</a:t>
            </a:r>
            <a:r>
              <a:rPr lang="en-AU" sz="1800" dirty="0"/>
              <a:t> problems, slow progression</a:t>
            </a:r>
          </a:p>
          <a:p>
            <a:r>
              <a:rPr lang="en-AU" sz="1800" dirty="0" err="1"/>
              <a:t>DDx</a:t>
            </a:r>
            <a:r>
              <a:rPr lang="en-AU" sz="1800" dirty="0"/>
              <a:t>? How would you differentiate this from drug or disease associated enlargement?</a:t>
            </a:r>
          </a:p>
          <a:p>
            <a:r>
              <a:rPr lang="en-AU" b="1" dirty="0"/>
              <a:t>Haemangioma</a:t>
            </a:r>
          </a:p>
          <a:p>
            <a:r>
              <a:rPr lang="en-AU" sz="1800" dirty="0"/>
              <a:t>Localised, vascular, congenital or </a:t>
            </a:r>
            <a:r>
              <a:rPr lang="en-AU" sz="1800" dirty="0" err="1"/>
              <a:t>assoc’ed</a:t>
            </a:r>
            <a:r>
              <a:rPr lang="en-AU" sz="1800" dirty="0"/>
              <a:t> w/ AVM,</a:t>
            </a:r>
            <a:br>
              <a:rPr lang="en-AU" sz="1800" dirty="0"/>
            </a:br>
            <a:r>
              <a:rPr lang="en-AU" sz="1800" dirty="0"/>
              <a:t>singular/multiple (syndromic), central/peripheral, red/purple bulbous lesion</a:t>
            </a:r>
          </a:p>
          <a:p>
            <a:r>
              <a:rPr lang="en-AU" sz="1800" dirty="0"/>
              <a:t>How would you manage this? </a:t>
            </a:r>
            <a:r>
              <a:rPr lang="en-AU" sz="1800" dirty="0" err="1"/>
              <a:t>DDx</a:t>
            </a:r>
            <a:r>
              <a:rPr lang="en-AU" sz="1800" dirty="0"/>
              <a:t>? What is a key diagnostic characteristic of Haemangioma?</a:t>
            </a:r>
          </a:p>
          <a:p>
            <a:r>
              <a:rPr lang="en-AU" b="1" dirty="0" err="1"/>
              <a:t>Lymphangioma</a:t>
            </a:r>
            <a:endParaRPr lang="en-AU" b="1" dirty="0"/>
          </a:p>
          <a:p>
            <a:r>
              <a:rPr lang="en-AU" sz="1800" dirty="0"/>
              <a:t>Rare, </a:t>
            </a:r>
            <a:r>
              <a:rPr lang="en-AU" sz="1800" dirty="0" err="1"/>
              <a:t>macroglossia</a:t>
            </a:r>
            <a:r>
              <a:rPr lang="en-AU" sz="1800" dirty="0"/>
              <a:t>, </a:t>
            </a:r>
            <a:r>
              <a:rPr lang="en-AU" sz="1800" dirty="0" err="1"/>
              <a:t>histo</a:t>
            </a:r>
            <a:r>
              <a:rPr lang="en-AU" sz="1800" dirty="0"/>
              <a:t> similar to cavernous BVs w/o RBCs</a:t>
            </a:r>
          </a:p>
          <a:p>
            <a:r>
              <a:rPr lang="en-AU" b="1" dirty="0"/>
              <a:t>Others: </a:t>
            </a:r>
            <a:r>
              <a:rPr lang="en-AU" sz="1800" dirty="0"/>
              <a:t>Fordyce, Li Thyroid, Geographic tongue, </a:t>
            </a:r>
            <a:r>
              <a:rPr lang="en-AU" sz="1800" dirty="0" err="1"/>
              <a:t>Melanotic</a:t>
            </a:r>
            <a:r>
              <a:rPr lang="en-AU" sz="1800" dirty="0"/>
              <a:t>, Pigmented Naevi</a:t>
            </a:r>
            <a:endParaRPr lang="en-AU" b="1" dirty="0"/>
          </a:p>
        </p:txBody>
      </p:sp>
      <p:pic>
        <p:nvPicPr>
          <p:cNvPr id="2050" name="Picture 2" descr="http://www.contempclindent.org/articles/2012/3/6/images/ContempClinDent_2012_3_6_206_101096_f2.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25" t="25420" r="13762" b="16842"/>
          <a:stretch/>
        </p:blipFill>
        <p:spPr bwMode="auto">
          <a:xfrm>
            <a:off x="7406787" y="84868"/>
            <a:ext cx="2255960" cy="15065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visualdx.com/view/diagnosis/oral_hemangioma.jpg"/>
          <p:cNvPicPr>
            <a:picLocks noChangeAspect="1" noChangeArrowheads="1"/>
          </p:cNvPicPr>
          <p:nvPr/>
        </p:nvPicPr>
        <p:blipFill rotWithShape="1">
          <a:blip r:embed="rId3">
            <a:extLst>
              <a:ext uri="{28A0092B-C50C-407E-A947-70E740481C1C}">
                <a14:useLocalDpi xmlns:a14="http://schemas.microsoft.com/office/drawing/2010/main" val="0"/>
              </a:ext>
            </a:extLst>
          </a:blip>
          <a:srcRect t="29382" r="21862" b="11078"/>
          <a:stretch/>
        </p:blipFill>
        <p:spPr bwMode="auto">
          <a:xfrm>
            <a:off x="10023231" y="865509"/>
            <a:ext cx="1934307" cy="11054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9890248" y="2191072"/>
            <a:ext cx="1309688" cy="1425428"/>
          </a:xfrm>
          <a:prstGeom prst="rect">
            <a:avLst/>
          </a:prstGeom>
        </p:spPr>
      </p:pic>
      <p:pic>
        <p:nvPicPr>
          <p:cNvPr id="2064" name="Picture 16" descr="http://i3.mirror.co.uk/news/technology-science/science/article5444835.ece/ALTERNATES/s615/Tongu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45760" y="4512572"/>
            <a:ext cx="2254250" cy="149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100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Oral Bacterial &amp; Fungal Diseases</a:t>
            </a:r>
          </a:p>
        </p:txBody>
      </p:sp>
      <p:sp>
        <p:nvSpPr>
          <p:cNvPr id="3" name="Content Placeholder 2"/>
          <p:cNvSpPr>
            <a:spLocks noGrp="1"/>
          </p:cNvSpPr>
          <p:nvPr>
            <p:ph idx="1"/>
          </p:nvPr>
        </p:nvSpPr>
        <p:spPr>
          <a:xfrm>
            <a:off x="442546" y="1690688"/>
            <a:ext cx="9255369" cy="4351338"/>
          </a:xfrm>
        </p:spPr>
        <p:txBody>
          <a:bodyPr>
            <a:normAutofit fontScale="92500" lnSpcReduction="20000"/>
          </a:bodyPr>
          <a:lstStyle/>
          <a:p>
            <a:r>
              <a:rPr lang="en-AU" b="1" dirty="0"/>
              <a:t>Syphilis (bacteria)</a:t>
            </a:r>
          </a:p>
          <a:p>
            <a:r>
              <a:rPr lang="en-AU" sz="1800" dirty="0"/>
              <a:t>Acquired/congenital (Hutchinson’s incisors, Mulberry molars + Saddle deformity), Primary Chancre, secondary mucous patches, latent no symptoms but +</a:t>
            </a:r>
            <a:r>
              <a:rPr lang="en-AU" sz="1800" dirty="0" err="1"/>
              <a:t>ve</a:t>
            </a:r>
            <a:r>
              <a:rPr lang="en-AU" sz="1800" dirty="0"/>
              <a:t> serology, tertiary </a:t>
            </a:r>
            <a:r>
              <a:rPr lang="en-AU" sz="1800" dirty="0" err="1"/>
              <a:t>gumma</a:t>
            </a:r>
            <a:r>
              <a:rPr lang="en-AU" sz="1800" dirty="0"/>
              <a:t> and/or glossitis</a:t>
            </a:r>
          </a:p>
          <a:p>
            <a:r>
              <a:rPr lang="en-AU" b="1" dirty="0"/>
              <a:t>A(NUG) (bacteria)</a:t>
            </a:r>
          </a:p>
          <a:p>
            <a:r>
              <a:rPr lang="en-AU" sz="1800" dirty="0"/>
              <a:t>?genetic predisposition?, immunosuppression, painful necrosis, ulcerations and sloughing of gingiva, sudden onset, halitosis, inflamed CT</a:t>
            </a:r>
          </a:p>
          <a:p>
            <a:pPr lvl="1"/>
            <a:r>
              <a:rPr lang="en-AU" sz="1400" b="1" dirty="0" err="1"/>
              <a:t>Cancrum</a:t>
            </a:r>
            <a:r>
              <a:rPr lang="en-AU" sz="1400" b="1" dirty="0"/>
              <a:t> </a:t>
            </a:r>
            <a:r>
              <a:rPr lang="en-AU" sz="1400" b="1" dirty="0" err="1"/>
              <a:t>Oris</a:t>
            </a:r>
            <a:r>
              <a:rPr lang="en-AU" sz="1400" dirty="0"/>
              <a:t> – sequelae to NUG, seen in children, severe localised destruction of soft and hard tissue</a:t>
            </a:r>
            <a:endParaRPr lang="en-AU" sz="1400" b="1" dirty="0"/>
          </a:p>
          <a:p>
            <a:r>
              <a:rPr lang="en-AU" b="1" dirty="0" err="1"/>
              <a:t>Actinomycosis</a:t>
            </a:r>
            <a:r>
              <a:rPr lang="en-AU" b="1" dirty="0"/>
              <a:t> (bacteria)</a:t>
            </a:r>
          </a:p>
          <a:p>
            <a:r>
              <a:rPr lang="en-AU" sz="1800" dirty="0"/>
              <a:t>Infection from commensal bacteria, multiple foci of chronic suppuration, ‘lumpy jaw’, </a:t>
            </a:r>
            <a:r>
              <a:rPr lang="en-AU" sz="1800" dirty="0" err="1"/>
              <a:t>subMand</a:t>
            </a:r>
            <a:r>
              <a:rPr lang="en-AU" sz="1800" dirty="0"/>
              <a:t> region, variable pain</a:t>
            </a:r>
          </a:p>
          <a:p>
            <a:r>
              <a:rPr lang="en-AU" b="1" dirty="0"/>
              <a:t>Candida (Fungal)</a:t>
            </a:r>
          </a:p>
          <a:p>
            <a:r>
              <a:rPr lang="en-AU" sz="1800" dirty="0"/>
              <a:t>Poor hygiene, RVD, meds, Acute/Chronic, Atrophic/Hypertrophic/Hyperplastic, stomatitis, thrush, median rhomboid glossitis, angular </a:t>
            </a:r>
            <a:r>
              <a:rPr lang="en-AU" sz="1800" dirty="0" err="1"/>
              <a:t>chelitis</a:t>
            </a:r>
            <a:endParaRPr lang="en-AU" sz="1800" dirty="0"/>
          </a:p>
          <a:p>
            <a:r>
              <a:rPr lang="en-AU" sz="1800" dirty="0" err="1"/>
              <a:t>DDx</a:t>
            </a:r>
            <a:r>
              <a:rPr lang="en-AU" sz="1800" dirty="0"/>
              <a:t>? How can you differentiate?</a:t>
            </a:r>
          </a:p>
          <a:p>
            <a:endParaRPr lang="en-AU" sz="1800" dirty="0"/>
          </a:p>
        </p:txBody>
      </p:sp>
      <p:pic>
        <p:nvPicPr>
          <p:cNvPr id="4" name="Picture 3"/>
          <p:cNvPicPr>
            <a:picLocks noChangeAspect="1"/>
          </p:cNvPicPr>
          <p:nvPr/>
        </p:nvPicPr>
        <p:blipFill rotWithShape="1">
          <a:blip r:embed="rId2"/>
          <a:srcRect l="31076" b="19509"/>
          <a:stretch/>
        </p:blipFill>
        <p:spPr>
          <a:xfrm>
            <a:off x="8207070" y="226342"/>
            <a:ext cx="1726589" cy="1464346"/>
          </a:xfrm>
          <a:prstGeom prst="rect">
            <a:avLst/>
          </a:prstGeom>
        </p:spPr>
      </p:pic>
      <p:pic>
        <p:nvPicPr>
          <p:cNvPr id="5" name="Picture 4"/>
          <p:cNvPicPr>
            <a:picLocks noChangeAspect="1"/>
          </p:cNvPicPr>
          <p:nvPr/>
        </p:nvPicPr>
        <p:blipFill rotWithShape="1">
          <a:blip r:embed="rId3"/>
          <a:srcRect l="15128" t="48159" r="22131" b="-7546"/>
          <a:stretch/>
        </p:blipFill>
        <p:spPr>
          <a:xfrm>
            <a:off x="10219592" y="226342"/>
            <a:ext cx="1529862" cy="1114365"/>
          </a:xfrm>
          <a:prstGeom prst="rect">
            <a:avLst/>
          </a:prstGeom>
        </p:spPr>
      </p:pic>
      <p:pic>
        <p:nvPicPr>
          <p:cNvPr id="2050" name="Picture 2" descr="http://api.ning.com/files/0s2UAYCw2brTO42oJYSgsbkViDcRrVTXN*LOt1mWED2DZWTGUXgVdZji*nlfRkt5YRTJ1oYKeZQPSBFmUTVZNdAlh3jveGAK/CancrumOris.jpg?width=500&amp;height=376"/>
          <p:cNvPicPr>
            <a:picLocks noChangeAspect="1" noChangeArrowheads="1"/>
          </p:cNvPicPr>
          <p:nvPr/>
        </p:nvPicPr>
        <p:blipFill rotWithShape="1">
          <a:blip r:embed="rId4">
            <a:extLst>
              <a:ext uri="{28A0092B-C50C-407E-A947-70E740481C1C}">
                <a14:useLocalDpi xmlns:a14="http://schemas.microsoft.com/office/drawing/2010/main" val="0"/>
              </a:ext>
            </a:extLst>
          </a:blip>
          <a:srcRect l="20254" t="43085" r="33961" b="20541"/>
          <a:stretch/>
        </p:blipFill>
        <p:spPr bwMode="auto">
          <a:xfrm>
            <a:off x="9800674" y="1909547"/>
            <a:ext cx="2180492" cy="13027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srcRect l="18826" r="20445" b="30556"/>
          <a:stretch/>
        </p:blipFill>
        <p:spPr>
          <a:xfrm>
            <a:off x="9697915" y="3328804"/>
            <a:ext cx="2198077" cy="1905000"/>
          </a:xfrm>
          <a:prstGeom prst="rect">
            <a:avLst/>
          </a:prstGeom>
        </p:spPr>
      </p:pic>
      <p:pic>
        <p:nvPicPr>
          <p:cNvPr id="8" name="Picture 7"/>
          <p:cNvPicPr>
            <a:picLocks noChangeAspect="1"/>
          </p:cNvPicPr>
          <p:nvPr/>
        </p:nvPicPr>
        <p:blipFill rotWithShape="1">
          <a:blip r:embed="rId6"/>
          <a:srcRect l="4176" t="10126" b="22055"/>
          <a:stretch/>
        </p:blipFill>
        <p:spPr>
          <a:xfrm>
            <a:off x="7227277" y="5503985"/>
            <a:ext cx="2345714" cy="1266092"/>
          </a:xfrm>
          <a:prstGeom prst="rect">
            <a:avLst/>
          </a:prstGeom>
        </p:spPr>
      </p:pic>
    </p:spTree>
    <p:extLst>
      <p:ext uri="{BB962C8B-B14F-4D97-AF65-F5344CB8AC3E}">
        <p14:creationId xmlns:p14="http://schemas.microsoft.com/office/powerpoint/2010/main" val="81531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Oral Viral Diseases</a:t>
            </a:r>
          </a:p>
        </p:txBody>
      </p:sp>
      <p:sp>
        <p:nvSpPr>
          <p:cNvPr id="3" name="Content Placeholder 2"/>
          <p:cNvSpPr>
            <a:spLocks noGrp="1"/>
          </p:cNvSpPr>
          <p:nvPr>
            <p:ph idx="1"/>
          </p:nvPr>
        </p:nvSpPr>
        <p:spPr>
          <a:xfrm>
            <a:off x="838200" y="1825625"/>
            <a:ext cx="8543192" cy="3599229"/>
          </a:xfrm>
        </p:spPr>
        <p:txBody>
          <a:bodyPr>
            <a:normAutofit/>
          </a:bodyPr>
          <a:lstStyle/>
          <a:p>
            <a:r>
              <a:rPr lang="en-AU" b="1" dirty="0"/>
              <a:t>Localised Diseases</a:t>
            </a:r>
          </a:p>
          <a:p>
            <a:r>
              <a:rPr lang="en-AU" sz="1800" dirty="0"/>
              <a:t>HSV – 1&amp;2, VZV (shingles), EBV (oral hairy </a:t>
            </a:r>
            <a:r>
              <a:rPr lang="en-AU" sz="1800" dirty="0" err="1"/>
              <a:t>leukoplakia</a:t>
            </a:r>
            <a:r>
              <a:rPr lang="en-AU" sz="1800" dirty="0"/>
              <a:t>), HHV8 (Kaposi’s Sarcoma), Cytomegalovirus, HPV, Coxsackie (</a:t>
            </a:r>
            <a:r>
              <a:rPr lang="en-AU" sz="1800" dirty="0" err="1"/>
              <a:t>Herpangina</a:t>
            </a:r>
            <a:r>
              <a:rPr lang="en-AU" sz="1800" dirty="0"/>
              <a:t>)</a:t>
            </a:r>
          </a:p>
          <a:p>
            <a:r>
              <a:rPr lang="en-AU" b="1" dirty="0"/>
              <a:t>Systemic Diseases</a:t>
            </a:r>
          </a:p>
          <a:p>
            <a:r>
              <a:rPr lang="en-AU" sz="1800" dirty="0"/>
              <a:t>VZV (chickenpox), EBV (</a:t>
            </a:r>
            <a:r>
              <a:rPr lang="en-AU" sz="1800" dirty="0" err="1"/>
              <a:t>Burkitt’s</a:t>
            </a:r>
            <a:r>
              <a:rPr lang="en-AU" sz="1800" dirty="0"/>
              <a:t> Lymphoma, Nasopharyngeal Carcinoma), Morbillivirus (measles), Paramyxovirus (mumps), HIV, Hep C</a:t>
            </a:r>
          </a:p>
          <a:p>
            <a:r>
              <a:rPr lang="en-AU" b="1" dirty="0" err="1"/>
              <a:t>Assoc’ed</a:t>
            </a:r>
            <a:r>
              <a:rPr lang="en-AU" b="1" dirty="0"/>
              <a:t> w/ HIV</a:t>
            </a:r>
          </a:p>
          <a:p>
            <a:r>
              <a:rPr lang="en-AU" sz="1800" dirty="0"/>
              <a:t>EBV, HSV, HPV, VZV, ANUG, Neoplastic Disease (Kaposi’s Sarcoma, Non-Hodgkin’s Lymphoma, SCC)</a:t>
            </a:r>
          </a:p>
        </p:txBody>
      </p:sp>
      <p:pic>
        <p:nvPicPr>
          <p:cNvPr id="4" name="Picture 3"/>
          <p:cNvPicPr>
            <a:picLocks noChangeAspect="1"/>
          </p:cNvPicPr>
          <p:nvPr/>
        </p:nvPicPr>
        <p:blipFill>
          <a:blip r:embed="rId2"/>
          <a:stretch>
            <a:fillRect/>
          </a:stretch>
        </p:blipFill>
        <p:spPr>
          <a:xfrm>
            <a:off x="9672637" y="166687"/>
            <a:ext cx="2162175" cy="1914525"/>
          </a:xfrm>
          <a:prstGeom prst="rect">
            <a:avLst/>
          </a:prstGeom>
        </p:spPr>
      </p:pic>
      <p:pic>
        <p:nvPicPr>
          <p:cNvPr id="5" name="Picture 4"/>
          <p:cNvPicPr>
            <a:picLocks noChangeAspect="1"/>
          </p:cNvPicPr>
          <p:nvPr/>
        </p:nvPicPr>
        <p:blipFill>
          <a:blip r:embed="rId3"/>
          <a:stretch>
            <a:fillRect/>
          </a:stretch>
        </p:blipFill>
        <p:spPr>
          <a:xfrm>
            <a:off x="9419492" y="2279650"/>
            <a:ext cx="2609850" cy="1752600"/>
          </a:xfrm>
          <a:prstGeom prst="rect">
            <a:avLst/>
          </a:prstGeom>
        </p:spPr>
      </p:pic>
      <p:pic>
        <p:nvPicPr>
          <p:cNvPr id="6" name="Picture 5"/>
          <p:cNvPicPr/>
          <p:nvPr/>
        </p:nvPicPr>
        <p:blipFill rotWithShape="1">
          <a:blip r:embed="rId4"/>
          <a:srcRect l="15142" t="15976" r="51747" b="39628"/>
          <a:stretch/>
        </p:blipFill>
        <p:spPr bwMode="auto">
          <a:xfrm>
            <a:off x="9605962" y="4876800"/>
            <a:ext cx="1895475" cy="14287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6669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 name="Picture 10"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12192000" cy="6858000"/>
          </a:xfrm>
          <a:prstGeom prst="rect">
            <a:avLst/>
          </a:prstGeom>
        </p:spPr>
      </p:pic>
      <p:sp>
        <p:nvSpPr>
          <p:cNvPr id="13" name="TextBox 12"/>
          <p:cNvSpPr txBox="1"/>
          <p:nvPr/>
        </p:nvSpPr>
        <p:spPr>
          <a:xfrm>
            <a:off x="1414105" y="1246432"/>
            <a:ext cx="9359140" cy="3970318"/>
          </a:xfrm>
          <a:prstGeom prst="rect">
            <a:avLst/>
          </a:prstGeom>
          <a:noFill/>
          <a:ln>
            <a:solidFill>
              <a:schemeClr val="bg1"/>
            </a:solidFill>
          </a:ln>
        </p:spPr>
        <p:txBody>
          <a:bodyPr wrap="square" rtlCol="0">
            <a:spAutoFit/>
          </a:bodyPr>
          <a:lstStyle/>
          <a:p>
            <a:pPr algn="ctr"/>
            <a:r>
              <a:rPr lang="en-AU" sz="1400" b="1" cap="all" dirty="0">
                <a:solidFill>
                  <a:srgbClr val="FFFFFF"/>
                </a:solidFill>
                <a:latin typeface="Helvetica"/>
                <a:cs typeface="Helvetica"/>
              </a:rPr>
              <a:t>Commonwealth of Australia</a:t>
            </a:r>
            <a:endParaRPr lang="en-US" sz="1400" dirty="0">
              <a:solidFill>
                <a:srgbClr val="FFFFFF"/>
              </a:solidFill>
              <a:latin typeface="Helvetica"/>
              <a:cs typeface="Helvetica"/>
            </a:endParaRPr>
          </a:p>
          <a:p>
            <a:pPr algn="ctr"/>
            <a:r>
              <a:rPr lang="en-AU" sz="1400" dirty="0">
                <a:solidFill>
                  <a:srgbClr val="FFFFFF"/>
                </a:solidFill>
                <a:latin typeface="Helvetica"/>
                <a:cs typeface="Helvetica"/>
              </a:rPr>
              <a:t>Copyright Regulations 1969</a:t>
            </a:r>
            <a:endParaRPr lang="en-US" sz="1400" dirty="0">
              <a:solidFill>
                <a:srgbClr val="FFFFFF"/>
              </a:solidFill>
              <a:latin typeface="Helvetica"/>
              <a:cs typeface="Helvetica"/>
            </a:endParaRPr>
          </a:p>
          <a:p>
            <a:r>
              <a:rPr lang="en-AU" sz="1400" dirty="0">
                <a:solidFill>
                  <a:srgbClr val="FFFFFF"/>
                </a:solidFill>
                <a:latin typeface="Helvetica"/>
                <a:cs typeface="Helvetica"/>
              </a:rPr>
              <a:t> </a:t>
            </a:r>
            <a:endParaRPr lang="en-US" sz="1400" dirty="0">
              <a:solidFill>
                <a:srgbClr val="FFFFFF"/>
              </a:solidFill>
              <a:latin typeface="Helvetica"/>
              <a:cs typeface="Helvetica"/>
            </a:endParaRPr>
          </a:p>
          <a:p>
            <a:pPr algn="ctr"/>
            <a:r>
              <a:rPr lang="en-AU" sz="1400" b="1" cap="all" dirty="0">
                <a:solidFill>
                  <a:srgbClr val="FFFFFF"/>
                </a:solidFill>
                <a:latin typeface="Helvetica"/>
                <a:cs typeface="Helvetica"/>
              </a:rPr>
              <a:t>Warning</a:t>
            </a:r>
            <a:endParaRPr lang="en-US" sz="1400" dirty="0">
              <a:solidFill>
                <a:srgbClr val="FFFFFF"/>
              </a:solidFill>
              <a:latin typeface="Helvetica"/>
              <a:cs typeface="Helvetica"/>
            </a:endParaRPr>
          </a:p>
          <a:p>
            <a:pPr algn="ctr"/>
            <a:r>
              <a:rPr lang="en-AU" sz="1400" dirty="0">
                <a:solidFill>
                  <a:srgbClr val="FFFFFF"/>
                </a:solidFill>
                <a:latin typeface="Helvetica"/>
                <a:cs typeface="Helvetica"/>
              </a:rPr>
              <a:t>This material has been reproduced and communicated to you by or on behalf of The University of Adelaide under Part VB of the </a:t>
            </a:r>
            <a:r>
              <a:rPr lang="en-AU" sz="1400" i="1" dirty="0">
                <a:solidFill>
                  <a:srgbClr val="FFFFFF"/>
                </a:solidFill>
                <a:latin typeface="Helvetica"/>
                <a:cs typeface="Helvetica"/>
              </a:rPr>
              <a:t>Copyright Act 1968</a:t>
            </a:r>
            <a:r>
              <a:rPr lang="en-AU" sz="1400" dirty="0">
                <a:solidFill>
                  <a:srgbClr val="FFFFFF"/>
                </a:solidFill>
                <a:latin typeface="Helvetica"/>
                <a:cs typeface="Helvetica"/>
              </a:rPr>
              <a:t> (the</a:t>
            </a:r>
            <a:r>
              <a:rPr lang="en-AU" sz="1400" b="1" i="1" dirty="0">
                <a:solidFill>
                  <a:srgbClr val="FFFFFF"/>
                </a:solidFill>
                <a:latin typeface="Helvetica"/>
                <a:cs typeface="Helvetica"/>
              </a:rPr>
              <a:t> Act</a:t>
            </a:r>
            <a:r>
              <a:rPr lang="en-AU" sz="1400" dirty="0">
                <a:solidFill>
                  <a:srgbClr val="FFFFFF"/>
                </a:solidFill>
                <a:latin typeface="Helvetica"/>
                <a:cs typeface="Helvetica"/>
              </a:rPr>
              <a:t>)</a:t>
            </a:r>
            <a:r>
              <a:rPr lang="en-AU" sz="1400" dirty="0" smtClean="0">
                <a:solidFill>
                  <a:srgbClr val="FFFFFF"/>
                </a:solidFill>
                <a:latin typeface="Helvetica"/>
                <a:cs typeface="Helvetica"/>
              </a:rPr>
              <a:t>.</a:t>
            </a:r>
          </a:p>
          <a:p>
            <a:pPr algn="ctr"/>
            <a:endParaRPr lang="en-US" sz="1400" dirty="0">
              <a:solidFill>
                <a:srgbClr val="FFFFFF"/>
              </a:solidFill>
              <a:latin typeface="Helvetica"/>
              <a:cs typeface="Helvetica"/>
            </a:endParaRPr>
          </a:p>
          <a:p>
            <a:pPr algn="ctr"/>
            <a:r>
              <a:rPr lang="en-AU" sz="1400" dirty="0">
                <a:solidFill>
                  <a:srgbClr val="FFFFFF"/>
                </a:solidFill>
                <a:latin typeface="Helvetica"/>
                <a:cs typeface="Helvetica"/>
              </a:rPr>
              <a:t>The material in this communication may be subject to copyright under the Act. Any further reproduction or communication of this material by you may be the subject of copyright protection under the Act</a:t>
            </a:r>
            <a:r>
              <a:rPr lang="en-AU" sz="1400" dirty="0" smtClean="0">
                <a:solidFill>
                  <a:srgbClr val="FFFFFF"/>
                </a:solidFill>
                <a:latin typeface="Helvetica"/>
                <a:cs typeface="Helvetica"/>
              </a:rPr>
              <a:t>.</a:t>
            </a:r>
          </a:p>
          <a:p>
            <a:pPr algn="ctr"/>
            <a:endParaRPr lang="en-US" sz="1400" dirty="0">
              <a:solidFill>
                <a:srgbClr val="FFFFFF"/>
              </a:solidFill>
              <a:latin typeface="Helvetica"/>
              <a:cs typeface="Helvetica"/>
            </a:endParaRPr>
          </a:p>
          <a:p>
            <a:pPr algn="ctr"/>
            <a:r>
              <a:rPr lang="en-US" sz="1400" dirty="0">
                <a:solidFill>
                  <a:srgbClr val="FFFFFF"/>
                </a:solidFill>
                <a:latin typeface="Helvetica"/>
                <a:cs typeface="Helvetica"/>
              </a:rPr>
              <a:t>The AUDSS assumes no responsibility or liability for any information, materials or other content provided by any of our </a:t>
            </a:r>
            <a:r>
              <a:rPr lang="en-US" sz="1400" i="1" dirty="0">
                <a:solidFill>
                  <a:srgbClr val="FFFFFF"/>
                </a:solidFill>
                <a:latin typeface="Helvetica"/>
                <a:cs typeface="Helvetica"/>
              </a:rPr>
              <a:t>student</a:t>
            </a:r>
            <a:r>
              <a:rPr lang="en-US" sz="1400" dirty="0">
                <a:solidFill>
                  <a:srgbClr val="FFFFFF"/>
                </a:solidFill>
                <a:latin typeface="Helvetica"/>
                <a:cs typeface="Helvetica"/>
              </a:rPr>
              <a:t> lecturers. All content is viewed and used by you at your own risk and we do not warrant the accuracy or reliability of any of the lecture material. </a:t>
            </a:r>
            <a:endParaRPr lang="en-US" sz="1400" dirty="0" smtClean="0">
              <a:solidFill>
                <a:srgbClr val="FFFFFF"/>
              </a:solidFill>
              <a:latin typeface="Helvetica"/>
              <a:cs typeface="Helvetica"/>
            </a:endParaRPr>
          </a:p>
          <a:p>
            <a:pPr algn="ctr"/>
            <a:endParaRPr lang="en-US" sz="1400" dirty="0">
              <a:solidFill>
                <a:srgbClr val="FFFFFF"/>
              </a:solidFill>
              <a:latin typeface="Helvetica"/>
              <a:cs typeface="Helvetica"/>
            </a:endParaRPr>
          </a:p>
          <a:p>
            <a:pPr algn="ctr"/>
            <a:r>
              <a:rPr lang="en-US" sz="1400" dirty="0">
                <a:solidFill>
                  <a:srgbClr val="FFFFFF"/>
                </a:solidFill>
                <a:latin typeface="Helvetica"/>
                <a:cs typeface="Helvetica"/>
              </a:rPr>
              <a:t>The views expressed are those of the individual contributors and not necessarily those of </a:t>
            </a:r>
            <a:r>
              <a:rPr lang="en-US" sz="1400" dirty="0" smtClean="0">
                <a:solidFill>
                  <a:srgbClr val="FFFFFF"/>
                </a:solidFill>
                <a:latin typeface="Helvetica"/>
                <a:cs typeface="Helvetica"/>
              </a:rPr>
              <a:t>the AUDSS of Adelaide School </a:t>
            </a:r>
            <a:r>
              <a:rPr lang="en-US" sz="1400" smtClean="0">
                <a:solidFill>
                  <a:srgbClr val="FFFFFF"/>
                </a:solidFill>
                <a:latin typeface="Helvetica"/>
                <a:cs typeface="Helvetica"/>
              </a:rPr>
              <a:t>of Dentistry. </a:t>
            </a:r>
            <a:endParaRPr lang="en-US" sz="1400" dirty="0" smtClean="0">
              <a:solidFill>
                <a:srgbClr val="FFFFFF"/>
              </a:solidFill>
              <a:latin typeface="Helvetica"/>
              <a:cs typeface="Helvetica"/>
            </a:endParaRPr>
          </a:p>
          <a:p>
            <a:pPr algn="ctr"/>
            <a:endParaRPr lang="en-US" sz="1400" dirty="0">
              <a:solidFill>
                <a:srgbClr val="FFFFFF"/>
              </a:solidFill>
              <a:latin typeface="Helvetica"/>
              <a:cs typeface="Helvetica"/>
            </a:endParaRPr>
          </a:p>
          <a:p>
            <a:pPr algn="ctr"/>
            <a:r>
              <a:rPr lang="en-AU" sz="1400" b="1" dirty="0">
                <a:solidFill>
                  <a:srgbClr val="FFFFFF"/>
                </a:solidFill>
                <a:latin typeface="Helvetica"/>
                <a:cs typeface="Helvetica"/>
              </a:rPr>
              <a:t>Do not remove this notice.</a:t>
            </a:r>
            <a:r>
              <a:rPr lang="en-US" sz="1400" dirty="0" smtClean="0">
                <a:solidFill>
                  <a:srgbClr val="FFFFFF"/>
                </a:solidFill>
                <a:effectLst/>
                <a:latin typeface="Helvetica"/>
                <a:cs typeface="Helvetica"/>
              </a:rPr>
              <a:t> </a:t>
            </a:r>
            <a:endParaRPr lang="en-US" sz="1400" dirty="0">
              <a:solidFill>
                <a:srgbClr val="FFFFFF"/>
              </a:solidFill>
              <a:latin typeface="Helvetica"/>
              <a:cs typeface="Helvetica"/>
            </a:endParaRPr>
          </a:p>
        </p:txBody>
      </p:sp>
    </p:spTree>
    <p:extLst>
      <p:ext uri="{BB962C8B-B14F-4D97-AF65-F5344CB8AC3E}">
        <p14:creationId xmlns:p14="http://schemas.microsoft.com/office/powerpoint/2010/main" val="381548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Dental Materials</a:t>
            </a:r>
            <a:endParaRPr lang="en-US" dirty="0"/>
          </a:p>
        </p:txBody>
      </p:sp>
    </p:spTree>
    <p:extLst>
      <p:ext uri="{BB962C8B-B14F-4D97-AF65-F5344CB8AC3E}">
        <p14:creationId xmlns:p14="http://schemas.microsoft.com/office/powerpoint/2010/main" val="2197331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Hybrid layer formation – GIC vs. Resin-based adhesion </a:t>
            </a:r>
            <a:endParaRPr lang="en-US" sz="3200" dirty="0"/>
          </a:p>
        </p:txBody>
      </p:sp>
      <p:sp>
        <p:nvSpPr>
          <p:cNvPr id="3" name="Text Placeholder 2"/>
          <p:cNvSpPr>
            <a:spLocks noGrp="1"/>
          </p:cNvSpPr>
          <p:nvPr>
            <p:ph type="body" idx="1"/>
          </p:nvPr>
        </p:nvSpPr>
        <p:spPr>
          <a:xfrm>
            <a:off x="794433" y="1587632"/>
            <a:ext cx="5157787" cy="441154"/>
          </a:xfrm>
        </p:spPr>
        <p:txBody>
          <a:bodyPr/>
          <a:lstStyle/>
          <a:p>
            <a:r>
              <a:rPr lang="en-US" dirty="0" smtClean="0"/>
              <a:t>GIC-based adhesion </a:t>
            </a:r>
            <a:endParaRPr lang="en-US" dirty="0"/>
          </a:p>
        </p:txBody>
      </p:sp>
      <p:sp>
        <p:nvSpPr>
          <p:cNvPr id="4" name="Content Placeholder 3"/>
          <p:cNvSpPr>
            <a:spLocks noGrp="1"/>
          </p:cNvSpPr>
          <p:nvPr>
            <p:ph sz="half" idx="2"/>
          </p:nvPr>
        </p:nvSpPr>
        <p:spPr>
          <a:xfrm>
            <a:off x="839788" y="2131962"/>
            <a:ext cx="5157787" cy="4057701"/>
          </a:xfrm>
        </p:spPr>
        <p:txBody>
          <a:bodyPr/>
          <a:lstStyle/>
          <a:p>
            <a:r>
              <a:rPr lang="en-US" dirty="0" smtClean="0"/>
              <a:t>A shallow ION EXCHNAGE</a:t>
            </a:r>
          </a:p>
          <a:p>
            <a:r>
              <a:rPr lang="en-US" dirty="0" smtClean="0"/>
              <a:t>True </a:t>
            </a:r>
            <a:r>
              <a:rPr lang="en-US" b="1" dirty="0" smtClean="0"/>
              <a:t>chemical adhesion </a:t>
            </a:r>
          </a:p>
          <a:p>
            <a:r>
              <a:rPr lang="en-US" dirty="0" smtClean="0"/>
              <a:t>Biocompatible and H release </a:t>
            </a:r>
          </a:p>
          <a:p>
            <a:r>
              <a:rPr lang="en-US" dirty="0" smtClean="0"/>
              <a:t>Can trap air – stress points in material </a:t>
            </a:r>
            <a:endParaRPr lang="en-US" dirty="0"/>
          </a:p>
        </p:txBody>
      </p:sp>
      <p:sp>
        <p:nvSpPr>
          <p:cNvPr id="5" name="Text Placeholder 4"/>
          <p:cNvSpPr>
            <a:spLocks noGrp="1"/>
          </p:cNvSpPr>
          <p:nvPr>
            <p:ph type="body" sz="quarter" idx="3"/>
          </p:nvPr>
        </p:nvSpPr>
        <p:spPr>
          <a:xfrm>
            <a:off x="6172200" y="1474229"/>
            <a:ext cx="5183188" cy="509196"/>
          </a:xfrm>
        </p:spPr>
        <p:txBody>
          <a:bodyPr/>
          <a:lstStyle/>
          <a:p>
            <a:r>
              <a:rPr lang="en-US" dirty="0" smtClean="0"/>
              <a:t>Resin-based adhesion </a:t>
            </a:r>
            <a:endParaRPr lang="en-US" dirty="0"/>
          </a:p>
        </p:txBody>
      </p:sp>
      <p:sp>
        <p:nvSpPr>
          <p:cNvPr id="6" name="Content Placeholder 5"/>
          <p:cNvSpPr>
            <a:spLocks noGrp="1"/>
          </p:cNvSpPr>
          <p:nvPr>
            <p:ph sz="quarter" idx="4"/>
          </p:nvPr>
        </p:nvSpPr>
        <p:spPr>
          <a:xfrm>
            <a:off x="6172200" y="2131961"/>
            <a:ext cx="5183188" cy="4057701"/>
          </a:xfrm>
        </p:spPr>
        <p:txBody>
          <a:bodyPr>
            <a:normAutofit fontScale="92500" lnSpcReduction="10000"/>
          </a:bodyPr>
          <a:lstStyle/>
          <a:p>
            <a:r>
              <a:rPr lang="en-US" dirty="0" smtClean="0"/>
              <a:t>Diffusion of resin into </a:t>
            </a:r>
            <a:r>
              <a:rPr lang="en-US" dirty="0" err="1" smtClean="0"/>
              <a:t>intertubular</a:t>
            </a:r>
            <a:r>
              <a:rPr lang="en-US" dirty="0" smtClean="0"/>
              <a:t> dentine provides </a:t>
            </a:r>
            <a:r>
              <a:rPr lang="en-US" b="1" dirty="0" smtClean="0"/>
              <a:t>micro-mechanical retention </a:t>
            </a:r>
          </a:p>
          <a:p>
            <a:r>
              <a:rPr lang="en-US" dirty="0" smtClean="0"/>
              <a:t>With wet bonding – water blisters can form at the primer-dentine interface</a:t>
            </a:r>
          </a:p>
          <a:p>
            <a:r>
              <a:rPr lang="en-US" dirty="0" smtClean="0"/>
              <a:t>Monomer globules separate from acetone solvent (carrier)</a:t>
            </a:r>
          </a:p>
          <a:p>
            <a:r>
              <a:rPr lang="en-US" smtClean="0"/>
              <a:t>Globules </a:t>
            </a:r>
            <a:r>
              <a:rPr lang="en-US" dirty="0" smtClean="0"/>
              <a:t>can block/prevent primer from forming resin tags </a:t>
            </a:r>
            <a:r>
              <a:rPr lang="en-US" dirty="0" smtClean="0">
                <a:sym typeface="Wingdings"/>
              </a:rPr>
              <a:t> compromises bond strength </a:t>
            </a:r>
            <a:endParaRPr lang="en-US" dirty="0"/>
          </a:p>
        </p:txBody>
      </p:sp>
    </p:spTree>
    <p:extLst>
      <p:ext uri="{BB962C8B-B14F-4D97-AF65-F5344CB8AC3E}">
        <p14:creationId xmlns:p14="http://schemas.microsoft.com/office/powerpoint/2010/main" val="154989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14" y="251724"/>
            <a:ext cx="9729523" cy="995702"/>
          </a:xfrm>
        </p:spPr>
        <p:txBody>
          <a:bodyPr>
            <a:normAutofit fontScale="90000"/>
          </a:bodyPr>
          <a:lstStyle/>
          <a:p>
            <a:r>
              <a:rPr lang="en-US" b="1" dirty="0" smtClean="0"/>
              <a:t>Resin-based adhesion - </a:t>
            </a:r>
            <a:r>
              <a:rPr lang="en-US" dirty="0" smtClean="0"/>
              <a:t>Wet vs. dry bonding </a:t>
            </a:r>
            <a:endParaRPr lang="en-US" dirty="0"/>
          </a:p>
        </p:txBody>
      </p:sp>
      <p:sp>
        <p:nvSpPr>
          <p:cNvPr id="4" name="TextBox 3"/>
          <p:cNvSpPr txBox="1"/>
          <p:nvPr/>
        </p:nvSpPr>
        <p:spPr>
          <a:xfrm>
            <a:off x="2721302" y="-2880417"/>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1746169" y="1082520"/>
            <a:ext cx="8353762" cy="5608211"/>
          </a:xfrm>
          <a:prstGeom prst="rect">
            <a:avLst/>
          </a:prstGeom>
        </p:spPr>
      </p:pic>
    </p:spTree>
    <p:extLst>
      <p:ext uri="{BB962C8B-B14F-4D97-AF65-F5344CB8AC3E}">
        <p14:creationId xmlns:p14="http://schemas.microsoft.com/office/powerpoint/2010/main" val="264831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Generations of adhesive systems </a:t>
            </a:r>
            <a:endParaRPr lang="en-US" dirty="0"/>
          </a:p>
        </p:txBody>
      </p:sp>
      <p:pic>
        <p:nvPicPr>
          <p:cNvPr id="6" name="Content Placeholder 3"/>
          <p:cNvPicPr>
            <a:picLocks noGrp="1" noChangeAspect="1"/>
          </p:cNvPicPr>
          <p:nvPr>
            <p:ph idx="1"/>
          </p:nvPr>
        </p:nvPicPr>
        <p:blipFill rotWithShape="1">
          <a:blip r:embed="rId2"/>
          <a:srcRect t="-2263" b="-2810"/>
          <a:stretch/>
        </p:blipFill>
        <p:spPr>
          <a:xfrm>
            <a:off x="454690" y="1353635"/>
            <a:ext cx="6045481" cy="5198944"/>
          </a:xfrm>
        </p:spPr>
      </p:pic>
      <p:sp>
        <p:nvSpPr>
          <p:cNvPr id="8" name="TextBox 7"/>
          <p:cNvSpPr txBox="1"/>
          <p:nvPr/>
        </p:nvSpPr>
        <p:spPr>
          <a:xfrm>
            <a:off x="7052708" y="1791755"/>
            <a:ext cx="4671568" cy="3477875"/>
          </a:xfrm>
          <a:prstGeom prst="rect">
            <a:avLst/>
          </a:prstGeom>
          <a:noFill/>
        </p:spPr>
        <p:txBody>
          <a:bodyPr wrap="square" rtlCol="0">
            <a:spAutoFit/>
          </a:bodyPr>
          <a:lstStyle/>
          <a:p>
            <a:pPr marL="285750" indent="-285750">
              <a:buFont typeface="Arial"/>
              <a:buChar char="•"/>
            </a:pPr>
            <a:endParaRPr lang="en-US" sz="2000" dirty="0" smtClean="0"/>
          </a:p>
          <a:p>
            <a:pPr marL="285750" indent="-285750">
              <a:buFont typeface="Arial"/>
              <a:buChar char="•"/>
            </a:pPr>
            <a:r>
              <a:rPr lang="en-US" sz="2000" dirty="0" smtClean="0"/>
              <a:t>4</a:t>
            </a:r>
            <a:r>
              <a:rPr lang="en-US" sz="2000" baseline="30000" dirty="0" smtClean="0"/>
              <a:t>th</a:t>
            </a:r>
            <a:r>
              <a:rPr lang="en-US" sz="2000" dirty="0" smtClean="0"/>
              <a:t> generation – ‘Three-step’ system</a:t>
            </a:r>
          </a:p>
          <a:p>
            <a:pPr marL="742950" lvl="2" indent="-285750">
              <a:buFont typeface="Arial"/>
              <a:buChar char="•"/>
            </a:pPr>
            <a:r>
              <a:rPr lang="en-US" sz="2000" dirty="0"/>
              <a:t>Etch, primer, adhesive resin </a:t>
            </a:r>
            <a:endParaRPr lang="en-US" sz="2000" dirty="0" smtClean="0"/>
          </a:p>
          <a:p>
            <a:pPr marL="285750" indent="-285750">
              <a:buFont typeface="Arial"/>
              <a:buChar char="•"/>
            </a:pPr>
            <a:r>
              <a:rPr lang="en-US" sz="2000" dirty="0" smtClean="0"/>
              <a:t>5</a:t>
            </a:r>
            <a:r>
              <a:rPr lang="en-US" sz="2000" baseline="30000" dirty="0" smtClean="0"/>
              <a:t>th</a:t>
            </a:r>
            <a:r>
              <a:rPr lang="en-US" sz="2000" dirty="0" smtClean="0"/>
              <a:t> and 6</a:t>
            </a:r>
            <a:r>
              <a:rPr lang="en-US" sz="2000" baseline="30000" dirty="0" smtClean="0"/>
              <a:t>th</a:t>
            </a:r>
            <a:r>
              <a:rPr lang="en-US" sz="2000" dirty="0" smtClean="0"/>
              <a:t> generation – ‘Two-step’ system</a:t>
            </a:r>
          </a:p>
          <a:p>
            <a:pPr marL="742950" lvl="1" indent="-285750">
              <a:buFont typeface="Arial"/>
              <a:buChar char="•"/>
            </a:pPr>
            <a:r>
              <a:rPr lang="en-US" sz="2000" dirty="0" smtClean="0"/>
              <a:t>Self etching primer</a:t>
            </a:r>
          </a:p>
          <a:p>
            <a:pPr marL="742950" lvl="1" indent="-285750">
              <a:buFont typeface="Arial"/>
              <a:buChar char="•"/>
            </a:pPr>
            <a:r>
              <a:rPr lang="en-US" sz="2000" dirty="0" smtClean="0"/>
              <a:t>Primer/adhesive resin  </a:t>
            </a:r>
          </a:p>
          <a:p>
            <a:pPr marL="742950" lvl="1" indent="-285750">
              <a:buFont typeface="Arial"/>
              <a:buChar char="•"/>
            </a:pPr>
            <a:r>
              <a:rPr lang="en-US" sz="2000" dirty="0" smtClean="0"/>
              <a:t>Less micromechanical strength - inferior to three step system </a:t>
            </a:r>
          </a:p>
          <a:p>
            <a:pPr marL="285750" indent="-285750">
              <a:buFont typeface="Arial"/>
              <a:buChar char="•"/>
            </a:pPr>
            <a:r>
              <a:rPr lang="en-US" sz="2000" dirty="0" smtClean="0"/>
              <a:t>7</a:t>
            </a:r>
            <a:r>
              <a:rPr lang="en-US" sz="2000" baseline="30000" dirty="0" smtClean="0"/>
              <a:t>th</a:t>
            </a:r>
            <a:r>
              <a:rPr lang="en-US" sz="2000" dirty="0" smtClean="0"/>
              <a:t>  generation adhesive – ‘all in one ‘ system </a:t>
            </a:r>
          </a:p>
        </p:txBody>
      </p:sp>
    </p:spTree>
    <p:extLst>
      <p:ext uri="{BB962C8B-B14F-4D97-AF65-F5344CB8AC3E}">
        <p14:creationId xmlns:p14="http://schemas.microsoft.com/office/powerpoint/2010/main" val="11125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Two-step vs. All-in-one systems </a:t>
            </a:r>
            <a:endParaRPr lang="en-US" dirty="0"/>
          </a:p>
        </p:txBody>
      </p:sp>
      <p:sp>
        <p:nvSpPr>
          <p:cNvPr id="3" name="Content Placeholder 2"/>
          <p:cNvSpPr>
            <a:spLocks noGrp="1"/>
          </p:cNvSpPr>
          <p:nvPr>
            <p:ph idx="1"/>
          </p:nvPr>
        </p:nvSpPr>
        <p:spPr>
          <a:xfrm>
            <a:off x="838200" y="1564951"/>
            <a:ext cx="10515600" cy="4612012"/>
          </a:xfrm>
        </p:spPr>
        <p:txBody>
          <a:bodyPr>
            <a:normAutofit lnSpcReduction="10000"/>
          </a:bodyPr>
          <a:lstStyle/>
          <a:p>
            <a:r>
              <a:rPr lang="en-US" dirty="0" smtClean="0"/>
              <a:t>Two step  (5</a:t>
            </a:r>
            <a:r>
              <a:rPr lang="en-US" baseline="30000" dirty="0" smtClean="0"/>
              <a:t>th</a:t>
            </a:r>
            <a:r>
              <a:rPr lang="en-US" dirty="0" smtClean="0"/>
              <a:t> and 6</a:t>
            </a:r>
            <a:r>
              <a:rPr lang="en-US" baseline="30000" dirty="0" smtClean="0"/>
              <a:t>th</a:t>
            </a:r>
            <a:r>
              <a:rPr lang="en-US" dirty="0" smtClean="0"/>
              <a:t> generation)</a:t>
            </a:r>
          </a:p>
          <a:p>
            <a:pPr lvl="1"/>
            <a:r>
              <a:rPr lang="en-US" dirty="0" smtClean="0"/>
              <a:t>Etch and rinse (adhesion)</a:t>
            </a:r>
          </a:p>
          <a:p>
            <a:pPr lvl="2"/>
            <a:r>
              <a:rPr lang="en-US" dirty="0" smtClean="0"/>
              <a:t>When water concentration is &gt;25%, phase separation occurs at the dentine-resin interface </a:t>
            </a:r>
          </a:p>
          <a:p>
            <a:pPr lvl="1"/>
            <a:r>
              <a:rPr lang="en-US" dirty="0" smtClean="0"/>
              <a:t>Problems with etch and rinse adhesion </a:t>
            </a:r>
          </a:p>
          <a:p>
            <a:pPr lvl="2"/>
            <a:r>
              <a:rPr lang="en-US" dirty="0" smtClean="0"/>
              <a:t>Incomplete infiltration of primer into demineralized collagen </a:t>
            </a:r>
          </a:p>
          <a:p>
            <a:pPr lvl="2"/>
            <a:r>
              <a:rPr lang="en-US" dirty="0" smtClean="0"/>
              <a:t>Long-term water sorption into the hybrid layer – due to HEMA</a:t>
            </a:r>
          </a:p>
          <a:p>
            <a:pPr lvl="1"/>
            <a:r>
              <a:rPr lang="en-US" dirty="0"/>
              <a:t>Problems with self-etch adhesives </a:t>
            </a:r>
          </a:p>
          <a:p>
            <a:pPr lvl="2"/>
            <a:r>
              <a:rPr lang="en-US" dirty="0"/>
              <a:t>Formation of water blisters </a:t>
            </a:r>
          </a:p>
          <a:p>
            <a:pPr lvl="2"/>
            <a:r>
              <a:rPr lang="en-US" dirty="0"/>
              <a:t>Semi-permeable membranes </a:t>
            </a:r>
          </a:p>
          <a:p>
            <a:pPr lvl="2"/>
            <a:r>
              <a:rPr lang="en-US" dirty="0"/>
              <a:t>Greater failure rate </a:t>
            </a:r>
            <a:r>
              <a:rPr lang="en-US" dirty="0" smtClean="0"/>
              <a:t>and poorer bonding strengths than etch-and-rinse adhesives </a:t>
            </a:r>
          </a:p>
          <a:p>
            <a:r>
              <a:rPr lang="en-US" dirty="0" smtClean="0"/>
              <a:t>All in one (7</a:t>
            </a:r>
            <a:r>
              <a:rPr lang="en-US" baseline="30000" dirty="0" smtClean="0"/>
              <a:t>th</a:t>
            </a:r>
            <a:r>
              <a:rPr lang="en-US" dirty="0" smtClean="0"/>
              <a:t> generation)</a:t>
            </a:r>
          </a:p>
          <a:p>
            <a:pPr lvl="1"/>
            <a:r>
              <a:rPr lang="en-US" dirty="0" smtClean="0"/>
              <a:t>Water trees </a:t>
            </a:r>
          </a:p>
          <a:p>
            <a:pPr lvl="1"/>
            <a:endParaRPr lang="en-US" dirty="0" smtClean="0"/>
          </a:p>
          <a:p>
            <a:pPr lvl="1"/>
            <a:endParaRPr lang="en-US" dirty="0"/>
          </a:p>
        </p:txBody>
      </p:sp>
    </p:spTree>
    <p:extLst>
      <p:ext uri="{BB962C8B-B14F-4D97-AF65-F5344CB8AC3E}">
        <p14:creationId xmlns:p14="http://schemas.microsoft.com/office/powerpoint/2010/main" val="3617841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323" y="0"/>
            <a:ext cx="10515600" cy="1104581"/>
          </a:xfrm>
        </p:spPr>
        <p:txBody>
          <a:bodyPr/>
          <a:lstStyle/>
          <a:p>
            <a:r>
              <a:rPr lang="en-US" dirty="0" smtClean="0"/>
              <a:t>Dentinal hypersensitivity </a:t>
            </a:r>
            <a:endParaRPr lang="en-US" dirty="0"/>
          </a:p>
        </p:txBody>
      </p:sp>
      <p:sp>
        <p:nvSpPr>
          <p:cNvPr id="3" name="Content Placeholder 2"/>
          <p:cNvSpPr>
            <a:spLocks noGrp="1"/>
          </p:cNvSpPr>
          <p:nvPr>
            <p:ph idx="1"/>
          </p:nvPr>
        </p:nvSpPr>
        <p:spPr>
          <a:xfrm>
            <a:off x="350909" y="845607"/>
            <a:ext cx="11479737" cy="4351338"/>
          </a:xfrm>
        </p:spPr>
        <p:txBody>
          <a:bodyPr>
            <a:normAutofit/>
          </a:bodyPr>
          <a:lstStyle/>
          <a:p>
            <a:r>
              <a:rPr lang="en-US" sz="2400" dirty="0" smtClean="0"/>
              <a:t>Presentation – erosion, attrition, abrasion for combination of both </a:t>
            </a:r>
          </a:p>
          <a:p>
            <a:r>
              <a:rPr lang="en-US" sz="2400" dirty="0" smtClean="0"/>
              <a:t>Patient presenting with hypersensitivity – has to have erosion in conjunction with either attrition of abrasion – smear layer created and dentinal tubules occluded with attrition or abrasion alone </a:t>
            </a:r>
          </a:p>
          <a:p>
            <a:r>
              <a:rPr lang="en-US" sz="2400" dirty="0" smtClean="0"/>
              <a:t>Management and diagnosis of patient with dentinal hypersensitivity – ADDRESS CAUSATIVE FACTORS FIRST.</a:t>
            </a:r>
          </a:p>
          <a:p>
            <a:r>
              <a:rPr lang="en-US" sz="2400" dirty="0" smtClean="0"/>
              <a:t>Types of products available for patient presenting with erosion – what are they made of, mechanisms of action</a:t>
            </a:r>
          </a:p>
        </p:txBody>
      </p:sp>
      <p:pic>
        <p:nvPicPr>
          <p:cNvPr id="4" name="Picture 3"/>
          <p:cNvPicPr>
            <a:picLocks noChangeAspect="1"/>
          </p:cNvPicPr>
          <p:nvPr/>
        </p:nvPicPr>
        <p:blipFill>
          <a:blip r:embed="rId2"/>
          <a:stretch>
            <a:fillRect/>
          </a:stretch>
        </p:blipFill>
        <p:spPr>
          <a:xfrm>
            <a:off x="389075" y="3937000"/>
            <a:ext cx="8305800" cy="2921000"/>
          </a:xfrm>
          <a:prstGeom prst="rect">
            <a:avLst/>
          </a:prstGeom>
        </p:spPr>
      </p:pic>
    </p:spTree>
    <p:extLst>
      <p:ext uri="{BB962C8B-B14F-4D97-AF65-F5344CB8AC3E}">
        <p14:creationId xmlns:p14="http://schemas.microsoft.com/office/powerpoint/2010/main" val="218404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94" y="1"/>
            <a:ext cx="9230618" cy="997940"/>
          </a:xfrm>
        </p:spPr>
        <p:txBody>
          <a:bodyPr/>
          <a:lstStyle/>
          <a:p>
            <a:r>
              <a:rPr lang="en-US" dirty="0" smtClean="0"/>
              <a:t>Products used for hypersensitivity </a:t>
            </a:r>
            <a:endParaRPr lang="en-US" dirty="0"/>
          </a:p>
        </p:txBody>
      </p:sp>
      <p:sp>
        <p:nvSpPr>
          <p:cNvPr id="3" name="Content Placeholder 2"/>
          <p:cNvSpPr>
            <a:spLocks noGrp="1"/>
          </p:cNvSpPr>
          <p:nvPr>
            <p:ph idx="1"/>
          </p:nvPr>
        </p:nvSpPr>
        <p:spPr>
          <a:xfrm>
            <a:off x="249453" y="907218"/>
            <a:ext cx="11542856" cy="5783514"/>
          </a:xfrm>
        </p:spPr>
        <p:txBody>
          <a:bodyPr>
            <a:normAutofit fontScale="77500" lnSpcReduction="20000"/>
          </a:bodyPr>
          <a:lstStyle/>
          <a:p>
            <a:r>
              <a:rPr lang="en-US" b="1" dirty="0" smtClean="0"/>
              <a:t>CPP-ACP (tooth mousse) and CPP-ACFP (tooth mousse plus)</a:t>
            </a:r>
          </a:p>
          <a:p>
            <a:r>
              <a:rPr lang="en-US" b="1" dirty="0" smtClean="0"/>
              <a:t>Fluoride</a:t>
            </a:r>
          </a:p>
          <a:p>
            <a:pPr lvl="1"/>
            <a:r>
              <a:rPr lang="en-US" b="1" dirty="0" smtClean="0"/>
              <a:t>Enamel varnish (CaF2) </a:t>
            </a:r>
            <a:r>
              <a:rPr lang="en-US" dirty="0" smtClean="0"/>
              <a:t>– forms CaF2 globules on tooth surface at neutral pH which occludes dentinal tubules </a:t>
            </a:r>
            <a:r>
              <a:rPr lang="en-US" dirty="0" smtClean="0">
                <a:sym typeface="Wingdings"/>
              </a:rPr>
              <a:t>– role in hyper-</a:t>
            </a:r>
            <a:r>
              <a:rPr lang="en-US" dirty="0" err="1" smtClean="0">
                <a:sym typeface="Wingdings"/>
              </a:rPr>
              <a:t>mineralisation</a:t>
            </a:r>
            <a:r>
              <a:rPr lang="en-US" dirty="0" smtClean="0">
                <a:sym typeface="Wingdings"/>
              </a:rPr>
              <a:t> as CaF2 globules – form HA in acidic pH</a:t>
            </a:r>
            <a:endParaRPr lang="en-US" dirty="0" smtClean="0"/>
          </a:p>
          <a:p>
            <a:pPr lvl="1"/>
            <a:r>
              <a:rPr lang="en-US" b="1" dirty="0" smtClean="0"/>
              <a:t>Stannous Fluoride </a:t>
            </a:r>
            <a:r>
              <a:rPr lang="en-US" dirty="0" smtClean="0"/>
              <a:t>– occludes dentinal tubules by precipitation of calcium fluoride crystals – therefore stimulation of mechanoreceptors does not occur </a:t>
            </a:r>
          </a:p>
          <a:p>
            <a:r>
              <a:rPr lang="en-US" b="1" dirty="0" smtClean="0"/>
              <a:t>Potassium nitrate (</a:t>
            </a:r>
            <a:r>
              <a:rPr lang="en-US" b="1" dirty="0" err="1"/>
              <a:t>S</a:t>
            </a:r>
            <a:r>
              <a:rPr lang="en-US" b="1" dirty="0" err="1" smtClean="0"/>
              <a:t>ensodyne</a:t>
            </a:r>
            <a:r>
              <a:rPr lang="en-US" b="1" dirty="0" smtClean="0"/>
              <a:t>)</a:t>
            </a:r>
          </a:p>
          <a:p>
            <a:pPr lvl="1"/>
            <a:r>
              <a:rPr lang="en-US" dirty="0" smtClean="0"/>
              <a:t>Contains KNO3 – high concentration of K+ ions outside the nerve membrane blocks the </a:t>
            </a:r>
            <a:r>
              <a:rPr lang="en-US" dirty="0" err="1" smtClean="0"/>
              <a:t>repolarisation</a:t>
            </a:r>
            <a:r>
              <a:rPr lang="en-US" dirty="0" smtClean="0"/>
              <a:t> phase of the action potential – therefore blocks plain impulses </a:t>
            </a:r>
          </a:p>
          <a:p>
            <a:r>
              <a:rPr lang="en-US" b="1" dirty="0" smtClean="0"/>
              <a:t>Sealant (Fuji Bond LC, dentine hybridization)</a:t>
            </a:r>
          </a:p>
          <a:p>
            <a:r>
              <a:rPr lang="en-US" b="1" dirty="0" smtClean="0"/>
              <a:t>Restoration (RC/GIC) </a:t>
            </a:r>
          </a:p>
          <a:p>
            <a:r>
              <a:rPr lang="en-US" b="1" dirty="0" smtClean="0"/>
              <a:t>Bio-glass (SiO2, </a:t>
            </a:r>
            <a:r>
              <a:rPr lang="en-US" b="1" dirty="0" err="1" smtClean="0"/>
              <a:t>CaO</a:t>
            </a:r>
            <a:r>
              <a:rPr lang="en-US" b="1" dirty="0" smtClean="0"/>
              <a:t>, Na2O, P2O5, </a:t>
            </a:r>
            <a:r>
              <a:rPr lang="en-US" b="1" dirty="0" err="1" smtClean="0"/>
              <a:t>MgO</a:t>
            </a:r>
            <a:endParaRPr lang="en-US" b="1" dirty="0" smtClean="0"/>
          </a:p>
          <a:p>
            <a:pPr lvl="1"/>
            <a:r>
              <a:rPr lang="en-US" dirty="0" err="1" smtClean="0"/>
              <a:t>Bioglass</a:t>
            </a:r>
            <a:r>
              <a:rPr lang="en-US" dirty="0" smtClean="0"/>
              <a:t> interacts with saliva </a:t>
            </a:r>
          </a:p>
          <a:p>
            <a:pPr lvl="1"/>
            <a:r>
              <a:rPr lang="en-US" dirty="0" smtClean="0"/>
              <a:t>Ca2+, PO43-, Si4+ dissolution at the glass interface – precipitation of hydrates Si-gel occurs, Si-gel is a template for formation of CaPo4 which </a:t>
            </a:r>
            <a:r>
              <a:rPr lang="en-US" dirty="0" err="1" smtClean="0"/>
              <a:t>crystalises</a:t>
            </a:r>
            <a:r>
              <a:rPr lang="en-US" dirty="0" smtClean="0"/>
              <a:t> into HA</a:t>
            </a:r>
          </a:p>
          <a:p>
            <a:r>
              <a:rPr lang="en-US" b="1" dirty="0" smtClean="0"/>
              <a:t>Arginine (Pro-</a:t>
            </a:r>
            <a:r>
              <a:rPr lang="en-US" b="1" dirty="0" err="1" smtClean="0"/>
              <a:t>Argin</a:t>
            </a:r>
            <a:r>
              <a:rPr lang="en-US" b="1" dirty="0" smtClean="0"/>
              <a:t>)</a:t>
            </a:r>
          </a:p>
          <a:p>
            <a:pPr lvl="1"/>
            <a:r>
              <a:rPr lang="en-US" dirty="0" smtClean="0"/>
              <a:t>Contains calcium carbonate and arginine (naturally found in saliva)</a:t>
            </a:r>
          </a:p>
          <a:p>
            <a:pPr lvl="1"/>
            <a:r>
              <a:rPr lang="en-US" dirty="0" smtClean="0"/>
              <a:t>Arginine and calcium carbonate bind to the dentine surface – this attracts a calcium rich layer into the dentine tubules which occludes them </a:t>
            </a:r>
          </a:p>
          <a:p>
            <a:pPr lvl="1"/>
            <a:r>
              <a:rPr lang="en-US" dirty="0" smtClean="0"/>
              <a:t>The layer resists acids</a:t>
            </a:r>
            <a:endParaRPr lang="en-US" dirty="0"/>
          </a:p>
        </p:txBody>
      </p:sp>
    </p:spTree>
    <p:extLst>
      <p:ext uri="{BB962C8B-B14F-4D97-AF65-F5344CB8AC3E}">
        <p14:creationId xmlns:p14="http://schemas.microsoft.com/office/powerpoint/2010/main" val="325236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ORAL PATHOLOGY </a:t>
            </a:r>
            <a:endParaRPr lang="en-US" dirty="0"/>
          </a:p>
        </p:txBody>
      </p:sp>
    </p:spTree>
    <p:extLst>
      <p:ext uri="{BB962C8B-B14F-4D97-AF65-F5344CB8AC3E}">
        <p14:creationId xmlns:p14="http://schemas.microsoft.com/office/powerpoint/2010/main" val="3297480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2719</TotalTime>
  <Words>851</Words>
  <Application>Microsoft Macintosh PowerPoint</Application>
  <PresentationFormat>Custom</PresentationFormat>
  <Paragraphs>109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Dental Materials</vt:lpstr>
      <vt:lpstr>Hybrid layer formation – GIC vs. Resin-based adhesion </vt:lpstr>
      <vt:lpstr>Resin-based adhesion - Wet vs. dry bonding </vt:lpstr>
      <vt:lpstr>Generations of adhesive systems </vt:lpstr>
      <vt:lpstr>Two-step vs. All-in-one systems </vt:lpstr>
      <vt:lpstr>Dentinal hypersensitivity </vt:lpstr>
      <vt:lpstr>Products used for hypersensitivity </vt:lpstr>
      <vt:lpstr>ORAL PATHOLOGY </vt:lpstr>
      <vt:lpstr>Developmental Lesions (Epithelial)</vt:lpstr>
      <vt:lpstr>Developmental Lesions (CT)</vt:lpstr>
      <vt:lpstr>Oral Bacterial &amp; Fungal Diseases</vt:lpstr>
      <vt:lpstr>Oral Viral Diseases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Path BDS3 Sem1A</dc:title>
  <dc:creator>Vineel C</dc:creator>
  <cp:lastModifiedBy>Dunia Khider</cp:lastModifiedBy>
  <cp:revision>135</cp:revision>
  <dcterms:created xsi:type="dcterms:W3CDTF">2016-04-03T06:16:08Z</dcterms:created>
  <dcterms:modified xsi:type="dcterms:W3CDTF">2016-04-28T09:25:30Z</dcterms:modified>
</cp:coreProperties>
</file>